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1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73"/>
  </p:notesMasterIdLst>
  <p:handoutMasterIdLst>
    <p:handoutMasterId r:id="rId74"/>
  </p:handoutMasterIdLst>
  <p:sldIdLst>
    <p:sldId id="256" r:id="rId3"/>
    <p:sldId id="592" r:id="rId4"/>
    <p:sldId id="593" r:id="rId5"/>
    <p:sldId id="558" r:id="rId6"/>
    <p:sldId id="594" r:id="rId7"/>
    <p:sldId id="600" r:id="rId8"/>
    <p:sldId id="609" r:id="rId9"/>
    <p:sldId id="562" r:id="rId10"/>
    <p:sldId id="601" r:id="rId11"/>
    <p:sldId id="602" r:id="rId12"/>
    <p:sldId id="603" r:id="rId13"/>
    <p:sldId id="605" r:id="rId14"/>
    <p:sldId id="606" r:id="rId15"/>
    <p:sldId id="628" r:id="rId16"/>
    <p:sldId id="607" r:id="rId17"/>
    <p:sldId id="608" r:id="rId18"/>
    <p:sldId id="610" r:id="rId19"/>
    <p:sldId id="563" r:id="rId20"/>
    <p:sldId id="611" r:id="rId21"/>
    <p:sldId id="565" r:id="rId22"/>
    <p:sldId id="613" r:id="rId23"/>
    <p:sldId id="612" r:id="rId24"/>
    <p:sldId id="616" r:id="rId25"/>
    <p:sldId id="615" r:id="rId26"/>
    <p:sldId id="617" r:id="rId27"/>
    <p:sldId id="618" r:id="rId28"/>
    <p:sldId id="619" r:id="rId29"/>
    <p:sldId id="620" r:id="rId30"/>
    <p:sldId id="621" r:id="rId31"/>
    <p:sldId id="622" r:id="rId32"/>
    <p:sldId id="564" r:id="rId33"/>
    <p:sldId id="623" r:id="rId34"/>
    <p:sldId id="624" r:id="rId35"/>
    <p:sldId id="625" r:id="rId36"/>
    <p:sldId id="629" r:id="rId37"/>
    <p:sldId id="630" r:id="rId38"/>
    <p:sldId id="631" r:id="rId39"/>
    <p:sldId id="633" r:id="rId40"/>
    <p:sldId id="581" r:id="rId41"/>
    <p:sldId id="627" r:id="rId42"/>
    <p:sldId id="626" r:id="rId43"/>
    <p:sldId id="580" r:id="rId44"/>
    <p:sldId id="567" r:id="rId45"/>
    <p:sldId id="635" r:id="rId46"/>
    <p:sldId id="634" r:id="rId47"/>
    <p:sldId id="569" r:id="rId48"/>
    <p:sldId id="597" r:id="rId49"/>
    <p:sldId id="599" r:id="rId50"/>
    <p:sldId id="636" r:id="rId51"/>
    <p:sldId id="598" r:id="rId52"/>
    <p:sldId id="637" r:id="rId53"/>
    <p:sldId id="638" r:id="rId54"/>
    <p:sldId id="639" r:id="rId55"/>
    <p:sldId id="641" r:id="rId56"/>
    <p:sldId id="642" r:id="rId57"/>
    <p:sldId id="643" r:id="rId58"/>
    <p:sldId id="644" r:id="rId59"/>
    <p:sldId id="645" r:id="rId60"/>
    <p:sldId id="573" r:id="rId61"/>
    <p:sldId id="568" r:id="rId62"/>
    <p:sldId id="591" r:id="rId63"/>
    <p:sldId id="585" r:id="rId64"/>
    <p:sldId id="584" r:id="rId65"/>
    <p:sldId id="588" r:id="rId66"/>
    <p:sldId id="590" r:id="rId67"/>
    <p:sldId id="586" r:id="rId68"/>
    <p:sldId id="587" r:id="rId69"/>
    <p:sldId id="572" r:id="rId70"/>
    <p:sldId id="570" r:id="rId71"/>
    <p:sldId id="596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eila serra" initials="ss" lastIdx="1" clrIdx="0">
    <p:extLst>
      <p:ext uri="{19B8F6BF-5375-455C-9EA6-DF929625EA0E}">
        <p15:presenceInfo xmlns:p15="http://schemas.microsoft.com/office/powerpoint/2012/main" userId="86a9998e76cd3e6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D6"/>
    <a:srgbClr val="92A6BF"/>
    <a:srgbClr val="D0F1F9"/>
    <a:srgbClr val="B8EAF6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85810" autoAdjust="0"/>
  </p:normalViewPr>
  <p:slideViewPr>
    <p:cSldViewPr snapToGrid="0" snapToObjects="1">
      <p:cViewPr varScale="1">
        <p:scale>
          <a:sx n="58" d="100"/>
          <a:sy n="58" d="100"/>
        </p:scale>
        <p:origin x="1572" y="3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7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microsoft.com/office/2016/11/relationships/changesInfo" Target="changesInfos/changesInfo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k Gijsen" userId="c6b406c9-ba6f-45f7-80aa-80e4322b495e" providerId="ADAL" clId="{C8693BD2-FF8D-4277-964B-C34F91310489}"/>
    <pc:docChg chg="custSel addSld delSld modSld">
      <pc:chgData name="Frank Gijsen" userId="c6b406c9-ba6f-45f7-80aa-80e4322b495e" providerId="ADAL" clId="{C8693BD2-FF8D-4277-964B-C34F91310489}" dt="2024-12-19T08:02:35.295" v="12" actId="1076"/>
      <pc:docMkLst>
        <pc:docMk/>
      </pc:docMkLst>
      <pc:sldChg chg="del">
        <pc:chgData name="Frank Gijsen" userId="c6b406c9-ba6f-45f7-80aa-80e4322b495e" providerId="ADAL" clId="{C8693BD2-FF8D-4277-964B-C34F91310489}" dt="2024-12-19T08:00:11.463" v="0" actId="47"/>
        <pc:sldMkLst>
          <pc:docMk/>
          <pc:sldMk cId="640173845" sldId="640"/>
        </pc:sldMkLst>
      </pc:sldChg>
      <pc:sldChg chg="addSp delSp modSp add mod delAnim">
        <pc:chgData name="Frank Gijsen" userId="c6b406c9-ba6f-45f7-80aa-80e4322b495e" providerId="ADAL" clId="{C8693BD2-FF8D-4277-964B-C34F91310489}" dt="2024-12-19T08:02:35.295" v="12" actId="1076"/>
        <pc:sldMkLst>
          <pc:docMk/>
          <pc:sldMk cId="1367633118" sldId="645"/>
        </pc:sldMkLst>
        <pc:picChg chg="del">
          <ac:chgData name="Frank Gijsen" userId="c6b406c9-ba6f-45f7-80aa-80e4322b495e" providerId="ADAL" clId="{C8693BD2-FF8D-4277-964B-C34F91310489}" dt="2024-12-19T08:00:25.499" v="2" actId="478"/>
          <ac:picMkLst>
            <pc:docMk/>
            <pc:sldMk cId="1367633118" sldId="645"/>
            <ac:picMk id="4" creationId="{7CE982DE-0D0C-1A3E-05DE-BFDBB4EC1DE5}"/>
          </ac:picMkLst>
        </pc:picChg>
        <pc:picChg chg="add mod">
          <ac:chgData name="Frank Gijsen" userId="c6b406c9-ba6f-45f7-80aa-80e4322b495e" providerId="ADAL" clId="{C8693BD2-FF8D-4277-964B-C34F91310489}" dt="2024-12-19T08:01:27.132" v="7" actId="1076"/>
          <ac:picMkLst>
            <pc:docMk/>
            <pc:sldMk cId="1367633118" sldId="645"/>
            <ac:picMk id="6" creationId="{F8EA3D65-07A5-EF4D-2934-EF5899EDCEA7}"/>
          </ac:picMkLst>
        </pc:picChg>
        <pc:picChg chg="add mod modCrop">
          <ac:chgData name="Frank Gijsen" userId="c6b406c9-ba6f-45f7-80aa-80e4322b495e" providerId="ADAL" clId="{C8693BD2-FF8D-4277-964B-C34F91310489}" dt="2024-12-19T08:02:35.295" v="12" actId="1076"/>
          <ac:picMkLst>
            <pc:docMk/>
            <pc:sldMk cId="1367633118" sldId="645"/>
            <ac:picMk id="8" creationId="{E89795FA-C6B1-75D0-9C2B-D6CE8961506F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Mechanical_Tests\SPEC_Data_Trac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'20loopsArea'!$E$1</c:f>
              <c:strCache>
                <c:ptCount val="1"/>
                <c:pt idx="0">
                  <c:v>SPEC_07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'20loopsArea'!$E$2:$E$21</c:f>
              <c:numCache>
                <c:formatCode>General</c:formatCode>
                <c:ptCount val="20"/>
                <c:pt idx="0">
                  <c:v>14931.528994151711</c:v>
                </c:pt>
                <c:pt idx="1">
                  <c:v>10844.664974250052</c:v>
                </c:pt>
                <c:pt idx="2">
                  <c:v>9176.8364660013467</c:v>
                </c:pt>
                <c:pt idx="3">
                  <c:v>8050.0738747126716</c:v>
                </c:pt>
                <c:pt idx="4">
                  <c:v>7209.7942186272476</c:v>
                </c:pt>
                <c:pt idx="5">
                  <c:v>6514.23265151736</c:v>
                </c:pt>
                <c:pt idx="6">
                  <c:v>5952.7537606564038</c:v>
                </c:pt>
                <c:pt idx="7">
                  <c:v>5471.7515639093381</c:v>
                </c:pt>
                <c:pt idx="8">
                  <c:v>5044.915359771866</c:v>
                </c:pt>
                <c:pt idx="9">
                  <c:v>4735.6506008321576</c:v>
                </c:pt>
                <c:pt idx="10">
                  <c:v>4415.717186999902</c:v>
                </c:pt>
                <c:pt idx="11">
                  <c:v>4149.8879077075271</c:v>
                </c:pt>
                <c:pt idx="12">
                  <c:v>3912.2355756641059</c:v>
                </c:pt>
                <c:pt idx="13">
                  <c:v>3700.2508947016181</c:v>
                </c:pt>
                <c:pt idx="14">
                  <c:v>3434.4628153277481</c:v>
                </c:pt>
                <c:pt idx="15">
                  <c:v>3300.4499694492251</c:v>
                </c:pt>
                <c:pt idx="16">
                  <c:v>3143.8038493991507</c:v>
                </c:pt>
                <c:pt idx="17">
                  <c:v>3007.1856033052973</c:v>
                </c:pt>
                <c:pt idx="18">
                  <c:v>2875.5491431231321</c:v>
                </c:pt>
                <c:pt idx="19">
                  <c:v>2728.3158369460998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E9D-47B5-A114-9A9B4DF315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20506568"/>
        <c:axId val="720505488"/>
      </c:scatterChart>
      <c:valAx>
        <c:axId val="7205065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b="1"/>
                  <a:t>Number of loops</a:t>
                </a:r>
                <a:endParaRPr lang="zh-CN" altLang="en-US" b="1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0505488"/>
        <c:crosses val="autoZero"/>
        <c:crossBetween val="midCat"/>
      </c:valAx>
      <c:valAx>
        <c:axId val="7205054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b="1" dirty="0"/>
                  <a:t>Area under curve (</a:t>
                </a:r>
                <a:r>
                  <a:rPr lang="en-US" altLang="zh-CN" b="1" dirty="0" err="1"/>
                  <a:t>Pa</a:t>
                </a:r>
                <a:r>
                  <a:rPr lang="en-US" altLang="zh-CN" b="1" dirty="0" err="1">
                    <a:latin typeface="宋体" panose="02010600030101010101" pitchFamily="2" charset="-122"/>
                    <a:ea typeface="宋体" panose="02010600030101010101" pitchFamily="2" charset="-122"/>
                  </a:rPr>
                  <a:t>•</a:t>
                </a:r>
                <a:r>
                  <a:rPr lang="en-US" altLang="zh-CN" b="1" dirty="0" err="1"/>
                  <a:t>s</a:t>
                </a:r>
                <a:r>
                  <a:rPr lang="en-US" altLang="zh-CN" b="1" dirty="0"/>
                  <a:t>)</a:t>
                </a:r>
                <a:endParaRPr lang="zh-CN" altLang="en-US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05065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E3B3E-782A-9745-8E84-372F7B6771BF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171C0A-6FC9-E54E-92BE-11816E6C8A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069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9T12:04:54.09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238 1,'-4'28,"-26"55,9-35,2 33,2-57,13-19,0 0,1 0,1-1,0 2,-2 8,-15 63,2-22,0 54,12-96,-1 0,-1 0,-12 12,10-14,2-1,1 1,0-1,3 1,-3 15,7-19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A3F2F-614C-4713-9C57-7DA054C12ABB}" type="datetimeFigureOut">
              <a:rPr lang="en-US" smtClean="0"/>
              <a:t>12/19/2024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5597C9-271C-4A34-AACC-D62960F5B7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76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059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91D30-2AC0-272D-8F0B-F020B3DC72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4322BC-385D-D66C-1411-497D2F9CCB8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55A5BA-D6BF-DD15-108C-195665AE71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400FA-83B9-836C-9C34-0882ED1227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84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2C01CB-5031-E761-B83A-BFC07D108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8207441-2A59-06B1-6075-584649E088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229786-8037-763B-DEB7-A0E3D13669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5333B-A258-4FF6-B091-9E1ADF31C9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3165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8560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676EA-E225-0BEC-88A0-367845DB7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AACC07-C607-1B08-1A35-110E0B0AE2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23E14C-7BA9-51B1-1FFC-5B8AA11467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5F696B-D655-7626-2754-579451A41A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84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00F2C-9AA3-5DEA-568D-8FF15C631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6B04BB-DF8A-2CDB-CB97-B39E98E1A4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ECC0AE-AE51-183F-B5C3-1BFC70E328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EA129-EE15-D693-DCC6-4E2F93EF48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92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6A326-36E1-E2EC-2FC8-D2A83C766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F9512D-8F08-9FA2-A1D0-E894F734D0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456F60-81DF-A46F-C077-69F6EC65AA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D92E35-B5B7-B5E8-F901-627BB5F70C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47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000" dirty="0"/>
              <a:t>0% no RBC, 10% </a:t>
            </a:r>
            <a:r>
              <a:rPr lang="en-GB" sz="1000" dirty="0" err="1"/>
              <a:t>tighly</a:t>
            </a:r>
            <a:r>
              <a:rPr lang="en-GB" sz="1000" dirty="0"/>
              <a:t> </a:t>
            </a:r>
            <a:r>
              <a:rPr lang="en-GB" sz="1000" dirty="0" err="1"/>
              <a:t>packes</a:t>
            </a:r>
            <a:r>
              <a:rPr lang="en-GB" sz="1000" dirty="0"/>
              <a:t>, </a:t>
            </a:r>
            <a:r>
              <a:rPr lang="en-GB" sz="1000" dirty="0" err="1"/>
              <a:t>polyhedrocytes</a:t>
            </a:r>
            <a:r>
              <a:rPr lang="en-GB" sz="1000" dirty="0"/>
              <a:t>, 80% less fibrin, more biconcave shape (less contractive forces?)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9874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5DD30-71AA-C199-DFCA-209CF79E1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0B1C5E-00CC-F1CE-0B5D-5C4ABBF6A7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1702533-51AD-E41C-D514-F754B4C1C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B29959-1E94-7B79-4C70-1587D6A1A5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7323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8D0C8-4B34-1828-723D-BAE8445B5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02411C-7EC0-3CDB-B94E-3CDE44D01B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5465D4-8766-4F8D-CCD2-6F34F63DBC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887B0-8B8F-86E7-FFBE-26704CB667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1911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NCCT: </a:t>
            </a:r>
            <a:r>
              <a:rPr lang="en-GB" dirty="0" err="1"/>
              <a:t>Rbc</a:t>
            </a:r>
            <a:r>
              <a:rPr lang="en-GB" dirty="0"/>
              <a:t> only independently predictive, within a given </a:t>
            </a:r>
            <a:r>
              <a:rPr lang="en-GB" dirty="0" err="1"/>
              <a:t>rbc</a:t>
            </a:r>
            <a:r>
              <a:rPr lang="en-GB" dirty="0"/>
              <a:t> interval, platelets also positively associated. Platelet concentration alone was not.</a:t>
            </a:r>
          </a:p>
          <a:p>
            <a:r>
              <a:rPr lang="en-GB" dirty="0"/>
              <a:t>CECT: increase in HU after 5 min, measure for permeability, less clear, although, independent of platelet concentration, high </a:t>
            </a:r>
            <a:r>
              <a:rPr lang="en-GB" dirty="0" err="1"/>
              <a:t>cencentrations</a:t>
            </a:r>
            <a:r>
              <a:rPr lang="en-GB" dirty="0"/>
              <a:t> of RBC seem to be related to lower increase in contrast.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933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249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NCCT: </a:t>
            </a:r>
            <a:r>
              <a:rPr lang="en-GB" dirty="0" err="1"/>
              <a:t>Rbc</a:t>
            </a:r>
            <a:r>
              <a:rPr lang="en-GB" dirty="0"/>
              <a:t> only independently predictive, within a given </a:t>
            </a:r>
            <a:r>
              <a:rPr lang="en-GB" dirty="0" err="1"/>
              <a:t>rbc</a:t>
            </a:r>
            <a:r>
              <a:rPr lang="en-GB" dirty="0"/>
              <a:t> interval, platelets also positively associated. Platelet concentration alone was not.</a:t>
            </a:r>
          </a:p>
          <a:p>
            <a:r>
              <a:rPr lang="en-GB" dirty="0"/>
              <a:t>CECT: increase in HU after 5 min, measure for permeability, less clear, although, independent of platelet concentration, high </a:t>
            </a:r>
            <a:r>
              <a:rPr lang="en-GB" dirty="0" err="1"/>
              <a:t>cencentrations</a:t>
            </a:r>
            <a:r>
              <a:rPr lang="en-GB" dirty="0"/>
              <a:t> of RBC seem to be related to lower increase in contrast.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804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F798A-A971-1993-D9D2-8F920E8696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63AF43-4749-BF9D-DF05-2D09CB3A69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E98330-0FC8-B8B1-B44F-29530B1C3D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NCCT: </a:t>
            </a:r>
            <a:r>
              <a:rPr lang="en-GB" dirty="0" err="1"/>
              <a:t>Rbc</a:t>
            </a:r>
            <a:r>
              <a:rPr lang="en-GB" dirty="0"/>
              <a:t> only independently predictive, within a given </a:t>
            </a:r>
            <a:r>
              <a:rPr lang="en-GB" dirty="0" err="1"/>
              <a:t>rbc</a:t>
            </a:r>
            <a:r>
              <a:rPr lang="en-GB" dirty="0"/>
              <a:t> interval, platelets also positively associated. Platelet concentration alone was not.</a:t>
            </a:r>
          </a:p>
          <a:p>
            <a:r>
              <a:rPr lang="en-GB" dirty="0"/>
              <a:t>CECT: increase in HU after 5 min, measure for permeability, less clear, although, independent of platelet concentration, high </a:t>
            </a:r>
            <a:r>
              <a:rPr lang="en-GB" dirty="0" err="1"/>
              <a:t>cencentrations</a:t>
            </a:r>
            <a:r>
              <a:rPr lang="en-GB" dirty="0"/>
              <a:t> of RBC seem to be related to lower increase in contrast.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E75DB-95F0-AAC6-DB04-C5A6E1704E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991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NCCT: </a:t>
            </a:r>
            <a:r>
              <a:rPr lang="en-GB" dirty="0" err="1"/>
              <a:t>Rbc</a:t>
            </a:r>
            <a:r>
              <a:rPr lang="en-GB" dirty="0"/>
              <a:t> only independently predictive, within a given </a:t>
            </a:r>
            <a:r>
              <a:rPr lang="en-GB" dirty="0" err="1"/>
              <a:t>rbc</a:t>
            </a:r>
            <a:r>
              <a:rPr lang="en-GB" dirty="0"/>
              <a:t> interval, platelets also positively associated. Platelet concentration alone was not.</a:t>
            </a:r>
          </a:p>
          <a:p>
            <a:r>
              <a:rPr lang="en-GB" dirty="0"/>
              <a:t>CECT: increase in HU after 5 min, measure for permeability, less clear, although, independent of platelet concentration, high </a:t>
            </a:r>
            <a:r>
              <a:rPr lang="en-GB" dirty="0" err="1"/>
              <a:t>cencentrations</a:t>
            </a:r>
            <a:r>
              <a:rPr lang="en-GB" dirty="0"/>
              <a:t> of RBC seem to be related to lower increase in contrast.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31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E4B22-ABD7-305D-CCF4-EA733E0DE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46E6F0-09A8-80BA-08FF-11B9A71974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B95CFA-30BC-A577-54CA-F72703F6B9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73168-E2EB-136B-EF44-50DBA0C70A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53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94202-95A8-1021-5659-9426A6A45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CDDEA4-FAF0-A484-2FA5-55EB588006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13E192-53D3-F392-E388-6ADDBACCCB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A55A0-4C5E-9663-3AE2-7ADDDF4F38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5262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Panel A: original fibrin network with bonds, B, bonds get dissociated under stretch, new bonds get formed, and panel D shows macro </a:t>
            </a:r>
            <a:r>
              <a:rPr lang="en-GB" dirty="0" err="1"/>
              <a:t>behavior</a:t>
            </a:r>
            <a:r>
              <a:rPr lang="en-GB" dirty="0"/>
              <a:t> of structure. To be cast in continuum mech approach, works well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865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290192-E6C0-691A-0292-AB9BD61BA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F82F85-F886-379F-28EB-57C060E795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A79536-A891-3298-09E9-205981F4A4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5CDA7-F45B-7172-D46A-25C9FF1E9A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371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03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CF33F-65B4-FFBA-D381-15C7AEEAF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B18775-A104-F5E1-DDD7-C1EB8982E0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01AC06-16A9-2CB4-6C68-9578B4428D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AEA9D9-BBA1-4EC9-32E2-8A50A741D8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752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19037-22A7-4BBA-F01E-928E62D87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C88834-B1CC-6651-6608-4CB1233386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5367BE-9F96-21F3-0C36-19FD637B7E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DDBFC-2409-3D3F-EA23-0ED003777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89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F8254-295B-25E1-8087-8E75A7B44D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7469FC-07FA-3CF5-5768-9ECB0D8E6E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380877-B1FD-8BBB-F68D-906AD83777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D3945-D0A8-F3D1-06BA-3C20F73E29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76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EB5389-980F-0E01-0CF8-ED6AC87A2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1F77AC-A19D-ED48-405E-C3EBE5EAFE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1D092F-9C3C-7946-E677-500661A66A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45E3A-5F29-D3B0-3FA9-AFC0840A0B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60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37EA3-DC46-1E03-169A-C90017595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278769-FA28-DBA4-2475-084FE9A76C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11E84E-2345-8C59-2E52-908BFA12D3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8F755-FFBB-FF85-AA87-8136C982A9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5597C9-271C-4A34-AACC-D62960F5B72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30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2192" y="822995"/>
            <a:ext cx="7265534" cy="2972717"/>
          </a:xfrm>
        </p:spPr>
        <p:txBody>
          <a:bodyPr>
            <a:noAutofit/>
          </a:bodyPr>
          <a:lstStyle>
            <a:lvl1pPr algn="l">
              <a:defRPr sz="7800">
                <a:solidFill>
                  <a:srgbClr val="00A6D6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2192" y="4271063"/>
            <a:ext cx="7067378" cy="1367736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5834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7433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34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2" name="Afbeelding 2" descr="TUDelft_LogoZWART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46" y="6218336"/>
            <a:ext cx="1104294" cy="430675"/>
          </a:xfrm>
          <a:prstGeom prst="rect">
            <a:avLst/>
          </a:prstGeom>
        </p:spPr>
      </p:pic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6651560" y="6420935"/>
            <a:ext cx="23163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3990281" y="55821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058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62A2416-1570-3849-86F9-07F78746E1B2}" type="datetimeFigureOut">
              <a:rPr lang="en-US" smtClean="0"/>
              <a:t>12/19/2024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832CF66-B496-874C-8E08-71A5E0622B6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53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05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e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63106" y="274638"/>
            <a:ext cx="71064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3106" y="1600200"/>
            <a:ext cx="7106464" cy="4648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28"/>
          <p:cNvSpPr>
            <a:spLocks noChangeArrowheads="1"/>
          </p:cNvSpPr>
          <p:nvPr userDrawn="1"/>
        </p:nvSpPr>
        <p:spPr bwMode="auto">
          <a:xfrm>
            <a:off x="-1" y="13"/>
            <a:ext cx="1576384" cy="6857987"/>
          </a:xfrm>
          <a:prstGeom prst="rect">
            <a:avLst/>
          </a:prstGeom>
          <a:solidFill>
            <a:srgbClr val="00A6D6"/>
          </a:solidFill>
          <a:ln w="9525">
            <a:noFill/>
            <a:miter lim="800000"/>
            <a:headEnd/>
            <a:tailEnd/>
          </a:ln>
        </p:spPr>
        <p:txBody>
          <a:bodyPr wrap="none" lIns="91436" tIns="45719" rIns="91436" bIns="45719" anchor="ctr"/>
          <a:lstStyle/>
          <a:p>
            <a:pPr algn="r"/>
            <a:endParaRPr lang="nl-NL" sz="2100" dirty="0">
              <a:latin typeface="Tahoma" pitchFamily="34" charset="0"/>
            </a:endParaRPr>
          </a:p>
        </p:txBody>
      </p:sp>
      <p:pic>
        <p:nvPicPr>
          <p:cNvPr id="8" name="Picture 3" descr="TU_P5#white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3" y="6108245"/>
            <a:ext cx="1368883" cy="843232"/>
          </a:xfrm>
          <a:prstGeom prst="rect">
            <a:avLst/>
          </a:prstGeom>
        </p:spPr>
      </p:pic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6651560" y="6420935"/>
            <a:ext cx="23163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4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583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8358329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7" name="Afbeelding 2" descr="TUDelft_LogoZWART.eps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46" y="6218336"/>
            <a:ext cx="1104294" cy="430675"/>
          </a:xfrm>
          <a:prstGeom prst="rect">
            <a:avLst/>
          </a:prstGeom>
        </p:spPr>
      </p:pic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6651560" y="6420935"/>
            <a:ext cx="23163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00A6D6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557312C-2AB5-4E4E-8F57-D0081D5FE9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442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00A6D6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A6D6"/>
        </a:buClr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12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5.jp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YAUUXaYILfc?feature=oembed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4.png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8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78.png"/><Relationship Id="rId4" Type="http://schemas.openxmlformats.org/officeDocument/2006/relationships/image" Target="../media/image8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2.png"/><Relationship Id="rId18" Type="http://schemas.openxmlformats.org/officeDocument/2006/relationships/image" Target="../media/image6.png"/><Relationship Id="rId3" Type="http://schemas.openxmlformats.org/officeDocument/2006/relationships/image" Target="../media/image95.png"/><Relationship Id="rId7" Type="http://schemas.openxmlformats.org/officeDocument/2006/relationships/image" Target="../media/image99.jpeg"/><Relationship Id="rId12" Type="http://schemas.openxmlformats.org/officeDocument/2006/relationships/image" Target="../media/image650.png"/><Relationship Id="rId17" Type="http://schemas.openxmlformats.org/officeDocument/2006/relationships/image" Target="../media/image106.png"/><Relationship Id="rId2" Type="http://schemas.openxmlformats.org/officeDocument/2006/relationships/image" Target="../media/image94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8.jpeg"/><Relationship Id="rId11" Type="http://schemas.openxmlformats.org/officeDocument/2006/relationships/customXml" Target="../ink/ink1.xml"/><Relationship Id="rId5" Type="http://schemas.openxmlformats.org/officeDocument/2006/relationships/image" Target="../media/image97.jpeg"/><Relationship Id="rId15" Type="http://schemas.openxmlformats.org/officeDocument/2006/relationships/image" Target="../media/image104.png"/><Relationship Id="rId10" Type="http://schemas.openxmlformats.org/officeDocument/2006/relationships/image" Target="../media/image101.png"/><Relationship Id="rId4" Type="http://schemas.openxmlformats.org/officeDocument/2006/relationships/image" Target="../media/image96.jpeg"/><Relationship Id="rId9" Type="http://schemas.openxmlformats.org/officeDocument/2006/relationships/chart" Target="../charts/chart1.xml"/><Relationship Id="rId14" Type="http://schemas.openxmlformats.org/officeDocument/2006/relationships/image" Target="../media/image103.png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6236F31-66E4-4838-815B-939E4B3289A7}"/>
              </a:ext>
            </a:extLst>
          </p:cNvPr>
          <p:cNvSpPr txBox="1"/>
          <p:nvPr/>
        </p:nvSpPr>
        <p:spPr>
          <a:xfrm>
            <a:off x="1767730" y="1034261"/>
            <a:ext cx="7195641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2400" i="0" dirty="0"/>
          </a:p>
          <a:p>
            <a:pPr algn="ctr"/>
            <a:endParaRPr lang="en-GB" dirty="0"/>
          </a:p>
          <a:p>
            <a:pPr algn="ctr"/>
            <a:r>
              <a:rPr lang="en-GB" sz="4000" i="0" dirty="0">
                <a:solidFill>
                  <a:srgbClr val="00A6D6"/>
                </a:solidFill>
              </a:rPr>
              <a:t>Thrombus mechanics: </a:t>
            </a:r>
            <a:br>
              <a:rPr lang="en-GB" sz="4000" i="0" dirty="0">
                <a:solidFill>
                  <a:srgbClr val="00A6D6"/>
                </a:solidFill>
              </a:rPr>
            </a:br>
            <a:r>
              <a:rPr lang="en-GB" sz="4000" i="0" dirty="0">
                <a:solidFill>
                  <a:srgbClr val="00A6D6"/>
                </a:solidFill>
              </a:rPr>
              <a:t>from microstructure and mechanical testing to imaging and device design</a:t>
            </a:r>
          </a:p>
          <a:p>
            <a:pPr algn="ctr"/>
            <a:endParaRPr lang="en-GB" dirty="0"/>
          </a:p>
          <a:p>
            <a:pPr algn="ctr"/>
            <a:endParaRPr lang="en-GB" sz="2000" b="1" dirty="0"/>
          </a:p>
          <a:p>
            <a:pPr algn="ctr"/>
            <a:r>
              <a:rPr lang="en-GB" sz="3200" b="1" dirty="0"/>
              <a:t>Frank Gijsen</a:t>
            </a:r>
            <a:endParaRPr lang="en-GB" sz="2000" b="1" dirty="0"/>
          </a:p>
          <a:p>
            <a:pPr algn="ctr"/>
            <a:endParaRPr lang="en-GB" sz="2000" b="1" dirty="0"/>
          </a:p>
          <a:p>
            <a:pPr algn="ctr"/>
            <a:r>
              <a:rPr lang="en-GB" sz="2000" b="1" dirty="0"/>
              <a:t>Department of Biomechanical Engineering, TUDelft</a:t>
            </a:r>
          </a:p>
          <a:p>
            <a:pPr algn="ctr"/>
            <a:r>
              <a:rPr lang="en-GB" sz="2000" b="1" dirty="0"/>
              <a:t>Department of Cardiology, </a:t>
            </a:r>
            <a:r>
              <a:rPr lang="en-GB" sz="2000" b="1" dirty="0" err="1"/>
              <a:t>ErasmusMC</a:t>
            </a:r>
            <a:endParaRPr lang="en-GB" sz="2000" b="1" dirty="0"/>
          </a:p>
          <a:p>
            <a:pPr algn="ctr"/>
            <a:endParaRPr lang="en-GB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2F6A8E-6DF4-E094-C4A7-518A62AD3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424" y="-1"/>
            <a:ext cx="7781620" cy="135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952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5DA78-5E7E-9852-2A08-7FF0185BE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B309C-6B52-66AE-54E5-2C8DF39E3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161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Composition of intracranial thrombi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3BD2FE-4A59-149C-4B1A-458EF0B1ED74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93EC84C-845D-8588-1285-699A0CC53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DA7E441-5358-FCB4-2C8B-038ABD085701}"/>
              </a:ext>
            </a:extLst>
          </p:cNvPr>
          <p:cNvGrpSpPr/>
          <p:nvPr/>
        </p:nvGrpSpPr>
        <p:grpSpPr>
          <a:xfrm>
            <a:off x="0" y="1456477"/>
            <a:ext cx="9144000" cy="4107041"/>
            <a:chOff x="0" y="1456477"/>
            <a:chExt cx="9144000" cy="41070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A42630-6326-E313-D9E5-F9F9BDF15B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456477"/>
              <a:ext cx="9144000" cy="394504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4ACADE8-E27F-295A-817E-E38A08217670}"/>
                </a:ext>
              </a:extLst>
            </p:cNvPr>
            <p:cNvSpPr/>
            <p:nvPr/>
          </p:nvSpPr>
          <p:spPr>
            <a:xfrm>
              <a:off x="165253" y="5100810"/>
              <a:ext cx="517793" cy="4627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50661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D36CC1-DFDA-1338-9EE0-E59EAD80A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05119-91CD-122C-96EB-BD3A9645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161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Composition of intracranial thrombi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DB0E35-90FB-641F-754C-EA60656A1A92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8354188-52C7-ED64-7524-D5BA3875F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5B9F994-B609-5FFA-23DD-02938591411D}"/>
              </a:ext>
            </a:extLst>
          </p:cNvPr>
          <p:cNvSpPr/>
          <p:nvPr/>
        </p:nvSpPr>
        <p:spPr>
          <a:xfrm>
            <a:off x="165253" y="5100810"/>
            <a:ext cx="517793" cy="462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4A287473-E13C-3BD7-243C-6B088A7E86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01239"/>
            <a:ext cx="9144000" cy="345552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5261B31-66DF-5AA6-D7FE-069C269DAC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5287" y="5163730"/>
            <a:ext cx="1967199" cy="923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1194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6284B-234E-3F15-A59C-B0B1012D01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orange corrugated metal&#10;&#10;Description automatically generated">
            <a:extLst>
              <a:ext uri="{FF2B5EF4-FFF2-40B4-BE49-F238E27FC236}">
                <a16:creationId xmlns:a16="http://schemas.microsoft.com/office/drawing/2014/main" id="{C99B9603-24BD-FA1D-7A20-B56A644E5C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7" r="8084" b="9757"/>
          <a:stretch/>
        </p:blipFill>
        <p:spPr>
          <a:xfrm>
            <a:off x="840897" y="674513"/>
            <a:ext cx="7381407" cy="5038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DC9C274-A452-58C0-1846-1013F9C9A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161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Composition of intracranial thrombi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91B2543-6977-DC2B-E86C-51C0D589774D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257750E-3D55-A064-979E-9D861C0EDD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EDAE254-052A-27B8-0E4C-E7A8D7AD503E}"/>
              </a:ext>
            </a:extLst>
          </p:cNvPr>
          <p:cNvSpPr/>
          <p:nvPr/>
        </p:nvSpPr>
        <p:spPr>
          <a:xfrm>
            <a:off x="165253" y="5100810"/>
            <a:ext cx="517793" cy="462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7660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43DAC-0013-F176-1C4C-EA610A8ABF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orange corrugated metal&#10;&#10;Description automatically generated">
            <a:extLst>
              <a:ext uri="{FF2B5EF4-FFF2-40B4-BE49-F238E27FC236}">
                <a16:creationId xmlns:a16="http://schemas.microsoft.com/office/drawing/2014/main" id="{4A224587-2D5F-911B-867A-CBEA396480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7" r="8084" b="9757"/>
          <a:stretch/>
        </p:blipFill>
        <p:spPr>
          <a:xfrm>
            <a:off x="840897" y="674513"/>
            <a:ext cx="7381407" cy="5038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595604-AD28-7435-42F5-A94A6C7A6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161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Composition of intracranial thrombi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2523211-08C3-AB89-074E-5C329AD0F238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5D94F605-463F-79DF-278E-0B21D1037A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59A5120-9D58-C7C6-7A5B-F3D3AD010B25}"/>
              </a:ext>
            </a:extLst>
          </p:cNvPr>
          <p:cNvSpPr/>
          <p:nvPr/>
        </p:nvSpPr>
        <p:spPr>
          <a:xfrm>
            <a:off x="165253" y="5100810"/>
            <a:ext cx="517793" cy="462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Figure">
            <a:extLst>
              <a:ext uri="{FF2B5EF4-FFF2-40B4-BE49-F238E27FC236}">
                <a16:creationId xmlns:a16="http://schemas.microsoft.com/office/drawing/2014/main" id="{A19403F1-EC21-3210-3D07-5437089B0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85939" y="1015979"/>
            <a:ext cx="5504992" cy="241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C92A7A-D72F-36A2-38AD-F160A2C6E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 flipH="1">
            <a:off x="5070700" y="4028320"/>
            <a:ext cx="3724150" cy="27345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320E31-E348-0416-E6A0-BE2AFEF95F00}"/>
              </a:ext>
            </a:extLst>
          </p:cNvPr>
          <p:cNvSpPr txBox="1"/>
          <p:nvPr/>
        </p:nvSpPr>
        <p:spPr>
          <a:xfrm>
            <a:off x="5133461" y="3484543"/>
            <a:ext cx="366138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Staessens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  Platelets 32.3 (2021): 331-339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jdelijke aanduiding voor voettekst 12">
            <a:extLst>
              <a:ext uri="{FF2B5EF4-FFF2-40B4-BE49-F238E27FC236}">
                <a16:creationId xmlns:a16="http://schemas.microsoft.com/office/drawing/2014/main" id="{88EF528D-BAC7-DF09-4130-9E195F812E66}"/>
              </a:ext>
            </a:extLst>
          </p:cNvPr>
          <p:cNvSpPr txBox="1">
            <a:spLocks/>
          </p:cNvSpPr>
          <p:nvPr/>
        </p:nvSpPr>
        <p:spPr>
          <a:xfrm>
            <a:off x="5207940" y="3663195"/>
            <a:ext cx="29731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Boodt</a:t>
            </a:r>
            <a:r>
              <a:rPr lang="nl-NL" sz="1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nl-NL" sz="1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Stroke</a:t>
            </a:r>
            <a:r>
              <a:rPr lang="nl-NL" sz="1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52.8: 2510-2517, 2021</a:t>
            </a:r>
          </a:p>
        </p:txBody>
      </p:sp>
    </p:spTree>
    <p:extLst>
      <p:ext uri="{BB962C8B-B14F-4D97-AF65-F5344CB8AC3E}">
        <p14:creationId xmlns:p14="http://schemas.microsoft.com/office/powerpoint/2010/main" val="38348549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C94C1-CEA2-077D-5508-64011C554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0909F-89F7-5C3C-2A97-5BC4EA589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161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Composition of intracranial thrombi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565D17-A08B-8309-AA8A-CF61AC336565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A52013A-47E0-73B5-1054-9E4DF3E79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BD46AD-F125-6D98-1E85-EDD15372AAD5}"/>
              </a:ext>
            </a:extLst>
          </p:cNvPr>
          <p:cNvSpPr/>
          <p:nvPr/>
        </p:nvSpPr>
        <p:spPr>
          <a:xfrm>
            <a:off x="165253" y="5100810"/>
            <a:ext cx="517793" cy="462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graph of blue rectangular bars&#10;&#10;Description automatically generated">
            <a:extLst>
              <a:ext uri="{FF2B5EF4-FFF2-40B4-BE49-F238E27FC236}">
                <a16:creationId xmlns:a16="http://schemas.microsoft.com/office/drawing/2014/main" id="{767B58F4-CFCC-3377-49FF-1D91C2B5A0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496" y="2937323"/>
            <a:ext cx="4250890" cy="3186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34B62A-82C3-26A8-B8AD-FAE247C9FB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65364"/>
            <a:ext cx="5273415" cy="320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906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1054D-981E-02CA-C8D6-915A5F436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4F71E-BB4E-53B6-7DB5-31E29BA24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161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Composition of venous thrombi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F7CB14-36A1-D6E3-A73F-D3343B396A34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96CCA61-E02C-5888-D823-7C27F1D41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C10973-C445-F80E-BE80-A22C3F45BBF6}"/>
              </a:ext>
            </a:extLst>
          </p:cNvPr>
          <p:cNvSpPr/>
          <p:nvPr/>
        </p:nvSpPr>
        <p:spPr>
          <a:xfrm>
            <a:off x="165253" y="5100810"/>
            <a:ext cx="517793" cy="462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94F297-5B84-68AF-DB4D-3F6702992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196" y="1350334"/>
            <a:ext cx="3033164" cy="4213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84E9A3-5D66-313B-BB99-EBFA380497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046" y="1353468"/>
            <a:ext cx="424815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95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869AE-8813-EC18-599C-968BFC860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42C2A-AF86-B359-60C3-D7E7EF195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1616"/>
            <a:ext cx="835832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Thrombus composition: take home message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6B1648F-DB86-6B97-7EC0-B3597FD40D05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6E586F2-3153-21A1-FAEB-E61CCC648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2B6B7-BF3E-AF04-54DB-ECF7225FAFD6}"/>
              </a:ext>
            </a:extLst>
          </p:cNvPr>
          <p:cNvSpPr/>
          <p:nvPr/>
        </p:nvSpPr>
        <p:spPr>
          <a:xfrm>
            <a:off x="165253" y="5100810"/>
            <a:ext cx="517793" cy="462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424C5-88B7-249A-0ED1-639B8EE22288}"/>
              </a:ext>
            </a:extLst>
          </p:cNvPr>
          <p:cNvSpPr txBox="1"/>
          <p:nvPr/>
        </p:nvSpPr>
        <p:spPr bwMode="auto">
          <a:xfrm>
            <a:off x="591136" y="1254282"/>
            <a:ext cx="7991003" cy="465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AIS thrombi: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You can expect any average composition you can imagine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Very reproducible distribution (do not redo this, come to us, we will share the data if possible)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Histology reveals high cross-sectional heterogeneity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Histology reveals high intra-patient variability</a:t>
            </a:r>
          </a:p>
          <a:p>
            <a:pPr>
              <a:lnSpc>
                <a:spcPct val="150000"/>
              </a:lnSpc>
            </a:pPr>
            <a:endParaRPr lang="en-IE" sz="2000" kern="0" dirty="0"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DVT thrombi: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Much less studied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If anything, even more heterogeneous than AIS thrombi</a:t>
            </a:r>
          </a:p>
        </p:txBody>
      </p:sp>
    </p:spTree>
    <p:extLst>
      <p:ext uri="{BB962C8B-B14F-4D97-AF65-F5344CB8AC3E}">
        <p14:creationId xmlns:p14="http://schemas.microsoft.com/office/powerpoint/2010/main" val="3928789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49C082-9AA7-63B0-9787-96FEA31DF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E3163-A0AA-DE14-81CF-5B342D3C0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161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Topics: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4D87A0E-44FE-CA54-DE42-7E72C6EF4D10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2" descr="Laser Tweezers” to Study Blood Clots | Medgadget">
            <a:extLst>
              <a:ext uri="{FF2B5EF4-FFF2-40B4-BE49-F238E27FC236}">
                <a16:creationId xmlns:a16="http://schemas.microsoft.com/office/drawing/2014/main" id="{A9B9B4D7-0A58-0FC4-B074-B36CDFB195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saturation sat="3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0" b="2670"/>
          <a:stretch/>
        </p:blipFill>
        <p:spPr bwMode="auto">
          <a:xfrm>
            <a:off x="-293684" y="823050"/>
            <a:ext cx="9599166" cy="5298485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DE6325-4276-B1EE-9A35-1F483598DDA0}"/>
              </a:ext>
            </a:extLst>
          </p:cNvPr>
          <p:cNvSpPr txBox="1"/>
          <p:nvPr/>
        </p:nvSpPr>
        <p:spPr bwMode="auto">
          <a:xfrm>
            <a:off x="260634" y="1826671"/>
            <a:ext cx="9044848" cy="326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How do thrombi from patients look?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solidFill>
                  <a:srgbClr val="FF0000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Can we regenerate thrombi in-vitro?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How do we measure the mechanical properties?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Can we image the mechanical properties of thrombi?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How can we remove thrombi efficiently?</a:t>
            </a:r>
            <a:endParaRPr lang="en-IE" sz="2000" kern="0" dirty="0"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IE" sz="2000" kern="0" dirty="0"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69A5ED-3B62-4C6E-7534-2E7A1638DD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32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37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(homogeneous) thrombus analogue generation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70AC794-17B6-1B6A-C9D6-6AD2BB148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273" y="1775421"/>
            <a:ext cx="296554" cy="10193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D8194C-F3B1-21C6-62AB-73A9334DB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3091" y="3095030"/>
            <a:ext cx="296554" cy="1019321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3162508-FD9E-BFEE-C48A-37C6D7ED2D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03089" y="4537778"/>
            <a:ext cx="296556" cy="1019321"/>
          </a:xfrm>
          <a:prstGeom prst="rect">
            <a:avLst/>
          </a:prstGeom>
        </p:spPr>
      </p:pic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34EDFFA8-798D-6A9D-9922-EE14838A582B}"/>
              </a:ext>
            </a:extLst>
          </p:cNvPr>
          <p:cNvSpPr txBox="1">
            <a:spLocks/>
          </p:cNvSpPr>
          <p:nvPr/>
        </p:nvSpPr>
        <p:spPr>
          <a:xfrm>
            <a:off x="1955937" y="2643983"/>
            <a:ext cx="1205222" cy="5718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IE" b="1" i="0" dirty="0">
                <a:solidFill>
                  <a:schemeClr val="tx1"/>
                </a:solidFill>
              </a:rPr>
              <a:t>120g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7BB853E9-5B05-E500-D90B-E9177576CEFC}"/>
              </a:ext>
            </a:extLst>
          </p:cNvPr>
          <p:cNvSpPr txBox="1">
            <a:spLocks/>
          </p:cNvSpPr>
          <p:nvPr/>
        </p:nvSpPr>
        <p:spPr>
          <a:xfrm>
            <a:off x="1948755" y="4055992"/>
            <a:ext cx="1205222" cy="5718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IE" b="1" i="0" dirty="0">
                <a:solidFill>
                  <a:schemeClr val="tx1"/>
                </a:solidFill>
              </a:rPr>
              <a:t>2000g</a:t>
            </a:r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40910049-AD3E-9112-9FB4-BA015F51BFFA}"/>
              </a:ext>
            </a:extLst>
          </p:cNvPr>
          <p:cNvSpPr txBox="1">
            <a:spLocks/>
          </p:cNvSpPr>
          <p:nvPr/>
        </p:nvSpPr>
        <p:spPr>
          <a:xfrm>
            <a:off x="3452081" y="2045651"/>
            <a:ext cx="785065" cy="6876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IE" sz="1200" b="1" i="0" dirty="0">
                <a:solidFill>
                  <a:srgbClr val="AA0000"/>
                </a:solidFill>
              </a:rPr>
              <a:t>Whole Blood (WB)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A90F4C9B-F585-A2B1-8239-701AF85E8FBE}"/>
              </a:ext>
            </a:extLst>
          </p:cNvPr>
          <p:cNvSpPr txBox="1">
            <a:spLocks/>
          </p:cNvSpPr>
          <p:nvPr/>
        </p:nvSpPr>
        <p:spPr>
          <a:xfrm>
            <a:off x="3356263" y="3311483"/>
            <a:ext cx="1008472" cy="6178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IE" sz="1200" b="1" i="0" dirty="0">
                <a:solidFill>
                  <a:schemeClr val="accent2"/>
                </a:solidFill>
              </a:rPr>
              <a:t>Platelet-rich plasma (PRP)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46F07C7-EE27-2F81-7F74-0D920A859794}"/>
              </a:ext>
            </a:extLst>
          </p:cNvPr>
          <p:cNvSpPr txBox="1">
            <a:spLocks/>
          </p:cNvSpPr>
          <p:nvPr/>
        </p:nvSpPr>
        <p:spPr>
          <a:xfrm>
            <a:off x="3464792" y="4645289"/>
            <a:ext cx="785065" cy="2284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IE" sz="1200" b="1" i="0" dirty="0">
                <a:solidFill>
                  <a:srgbClr val="550000"/>
                </a:solidFill>
              </a:rPr>
              <a:t>RBCs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3B877FB6-7AA1-1746-1BF5-6679E4CE220B}"/>
              </a:ext>
            </a:extLst>
          </p:cNvPr>
          <p:cNvSpPr txBox="1">
            <a:spLocks/>
          </p:cNvSpPr>
          <p:nvPr/>
        </p:nvSpPr>
        <p:spPr>
          <a:xfrm>
            <a:off x="3444899" y="4832586"/>
            <a:ext cx="785065" cy="22845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IE" b="1" i="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679C8D66-7546-312E-E43F-4E23CC753484}"/>
              </a:ext>
            </a:extLst>
          </p:cNvPr>
          <p:cNvSpPr txBox="1">
            <a:spLocks/>
          </p:cNvSpPr>
          <p:nvPr/>
        </p:nvSpPr>
        <p:spPr>
          <a:xfrm>
            <a:off x="3328176" y="5106041"/>
            <a:ext cx="1064645" cy="4788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IE" sz="1200" b="1" i="0" dirty="0">
                <a:solidFill>
                  <a:srgbClr val="FFE680"/>
                </a:solidFill>
              </a:rPr>
              <a:t>Platelet-poor plasma (PPP)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B406233-0911-E577-843B-84C5AD29F1DA}"/>
              </a:ext>
            </a:extLst>
          </p:cNvPr>
          <p:cNvCxnSpPr>
            <a:cxnSpLocks/>
          </p:cNvCxnSpPr>
          <p:nvPr/>
        </p:nvCxnSpPr>
        <p:spPr>
          <a:xfrm>
            <a:off x="2823312" y="2285080"/>
            <a:ext cx="334963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99FDBF4-FCCA-7D95-ADE7-3810978481A5}"/>
              </a:ext>
            </a:extLst>
          </p:cNvPr>
          <p:cNvCxnSpPr>
            <a:cxnSpLocks/>
          </p:cNvCxnSpPr>
          <p:nvPr/>
        </p:nvCxnSpPr>
        <p:spPr>
          <a:xfrm>
            <a:off x="2816130" y="3658963"/>
            <a:ext cx="334963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01473A1-C7E3-39DC-F052-3E8EE790F9C7}"/>
              </a:ext>
            </a:extLst>
          </p:cNvPr>
          <p:cNvCxnSpPr>
            <a:cxnSpLocks/>
          </p:cNvCxnSpPr>
          <p:nvPr/>
        </p:nvCxnSpPr>
        <p:spPr>
          <a:xfrm>
            <a:off x="2816130" y="5053848"/>
            <a:ext cx="334963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EEC5052-7775-26D3-8377-5971AFC28203}"/>
              </a:ext>
            </a:extLst>
          </p:cNvPr>
          <p:cNvCxnSpPr>
            <a:cxnSpLocks/>
          </p:cNvCxnSpPr>
          <p:nvPr/>
        </p:nvCxnSpPr>
        <p:spPr>
          <a:xfrm>
            <a:off x="4537846" y="2256472"/>
            <a:ext cx="671689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35FAD78-2A05-A432-FBC3-2EBF5DF33D9F}"/>
              </a:ext>
            </a:extLst>
          </p:cNvPr>
          <p:cNvCxnSpPr>
            <a:cxnSpLocks/>
          </p:cNvCxnSpPr>
          <p:nvPr/>
        </p:nvCxnSpPr>
        <p:spPr>
          <a:xfrm>
            <a:off x="4532280" y="3631837"/>
            <a:ext cx="668895" cy="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F818D0C-6603-DEAE-9B6A-54D447C9949D}"/>
              </a:ext>
            </a:extLst>
          </p:cNvPr>
          <p:cNvCxnSpPr>
            <a:cxnSpLocks/>
          </p:cNvCxnSpPr>
          <p:nvPr/>
        </p:nvCxnSpPr>
        <p:spPr>
          <a:xfrm flipV="1">
            <a:off x="4540640" y="5337735"/>
            <a:ext cx="668895" cy="6131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CF77D37-357B-0116-3139-833D00B6A61A}"/>
              </a:ext>
            </a:extLst>
          </p:cNvPr>
          <p:cNvCxnSpPr>
            <a:cxnSpLocks/>
          </p:cNvCxnSpPr>
          <p:nvPr/>
        </p:nvCxnSpPr>
        <p:spPr>
          <a:xfrm>
            <a:off x="3860498" y="4146147"/>
            <a:ext cx="1319666" cy="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3800CA3-6A59-82D6-A21D-30CABAC9D092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 flipH="1">
            <a:off x="3857324" y="3929375"/>
            <a:ext cx="3174" cy="7159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ijdelijke aanduiding voor inhoud 2">
            <a:extLst>
              <a:ext uri="{FF2B5EF4-FFF2-40B4-BE49-F238E27FC236}">
                <a16:creationId xmlns:a16="http://schemas.microsoft.com/office/drawing/2014/main" id="{E84808DA-513D-7BBA-C8DB-AC004C3A3676}"/>
              </a:ext>
            </a:extLst>
          </p:cNvPr>
          <p:cNvSpPr txBox="1">
            <a:spLocks/>
          </p:cNvSpPr>
          <p:nvPr/>
        </p:nvSpPr>
        <p:spPr>
          <a:xfrm>
            <a:off x="6338416" y="3303039"/>
            <a:ext cx="788744" cy="486397"/>
          </a:xfrm>
          <a:prstGeom prst="rect">
            <a:avLst/>
          </a:prstGeom>
          <a:ln w="38100"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IE" sz="1200" b="1" i="0" dirty="0">
                <a:solidFill>
                  <a:schemeClr val="tx1"/>
                </a:solidFill>
              </a:rPr>
              <a:t>+ CaCl</a:t>
            </a:r>
            <a:r>
              <a:rPr lang="en-IE" sz="1200" b="1" i="0" baseline="-25000" dirty="0">
                <a:solidFill>
                  <a:schemeClr val="tx1"/>
                </a:solidFill>
              </a:rPr>
              <a:t>2</a:t>
            </a:r>
            <a:r>
              <a:rPr lang="en-IE" sz="1200" b="1" i="0" dirty="0">
                <a:solidFill>
                  <a:schemeClr val="tx1"/>
                </a:solidFill>
              </a:rPr>
              <a:t> and thrombin</a:t>
            </a:r>
            <a:endParaRPr lang="en-IE" sz="1200" b="1" i="0" baseline="-25000" dirty="0">
              <a:solidFill>
                <a:schemeClr val="tx1"/>
              </a:solidFill>
            </a:endParaRPr>
          </a:p>
        </p:txBody>
      </p:sp>
      <p:pic>
        <p:nvPicPr>
          <p:cNvPr id="43" name="Graphic 42">
            <a:extLst>
              <a:ext uri="{FF2B5EF4-FFF2-40B4-BE49-F238E27FC236}">
                <a16:creationId xmlns:a16="http://schemas.microsoft.com/office/drawing/2014/main" id="{47D641BD-9BD4-12A7-61F6-C4B6C633E1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2681" y="2056948"/>
            <a:ext cx="481833" cy="408809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E4DAE502-9B6B-2F65-5A8C-13AAE77C11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25499" y="3416960"/>
            <a:ext cx="446525" cy="2083676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A0FEF890-79E0-44E7-AAE7-D1AC5961BEDA}"/>
              </a:ext>
            </a:extLst>
          </p:cNvPr>
          <p:cNvGrpSpPr/>
          <p:nvPr/>
        </p:nvGrpSpPr>
        <p:grpSpPr>
          <a:xfrm>
            <a:off x="5441892" y="1435116"/>
            <a:ext cx="1934980" cy="486397"/>
            <a:chOff x="3272673" y="704271"/>
            <a:chExt cx="2082362" cy="518895"/>
          </a:xfrm>
        </p:grpSpPr>
        <p:pic>
          <p:nvPicPr>
            <p:cNvPr id="46" name="Picture 2" descr="Man silhouette free icon">
              <a:extLst>
                <a:ext uri="{FF2B5EF4-FFF2-40B4-BE49-F238E27FC236}">
                  <a16:creationId xmlns:a16="http://schemas.microsoft.com/office/drawing/2014/main" id="{B02DC368-8BB7-F338-0520-F5D2F2EE6F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2673" y="704271"/>
              <a:ext cx="518895" cy="518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2" descr="Man silhouette free icon">
              <a:extLst>
                <a:ext uri="{FF2B5EF4-FFF2-40B4-BE49-F238E27FC236}">
                  <a16:creationId xmlns:a16="http://schemas.microsoft.com/office/drawing/2014/main" id="{B7BF48DC-3990-6946-BAC8-909E9AAA47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0324" y="704271"/>
              <a:ext cx="518895" cy="518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2" descr="Man silhouette free icon">
              <a:extLst>
                <a:ext uri="{FF2B5EF4-FFF2-40B4-BE49-F238E27FC236}">
                  <a16:creationId xmlns:a16="http://schemas.microsoft.com/office/drawing/2014/main" id="{6DD262E2-58FA-4CCD-414B-C8A581909F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974" y="704271"/>
              <a:ext cx="518895" cy="518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4" descr="Female Silhouette Clip Art">
              <a:extLst>
                <a:ext uri="{FF2B5EF4-FFF2-40B4-BE49-F238E27FC236}">
                  <a16:creationId xmlns:a16="http://schemas.microsoft.com/office/drawing/2014/main" id="{579EEA8E-33EC-0942-8949-861FCF169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242" y="704271"/>
              <a:ext cx="260314" cy="518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4" descr="Female Silhouette Clip Art">
              <a:extLst>
                <a:ext uri="{FF2B5EF4-FFF2-40B4-BE49-F238E27FC236}">
                  <a16:creationId xmlns:a16="http://schemas.microsoft.com/office/drawing/2014/main" id="{0206EE25-3677-25E6-FEA5-F264930432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6982" y="704271"/>
              <a:ext cx="260314" cy="518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4" descr="Female Silhouette Clip Art">
              <a:extLst>
                <a:ext uri="{FF2B5EF4-FFF2-40B4-BE49-F238E27FC236}">
                  <a16:creationId xmlns:a16="http://schemas.microsoft.com/office/drawing/2014/main" id="{7B15A33B-FCEA-8F19-959E-BB92E1E8AC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4721" y="704271"/>
              <a:ext cx="260314" cy="5188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2" name="Picture 51">
            <a:extLst>
              <a:ext uri="{FF2B5EF4-FFF2-40B4-BE49-F238E27FC236}">
                <a16:creationId xmlns:a16="http://schemas.microsoft.com/office/drawing/2014/main" id="{9B35CB5A-86A0-43D3-61A7-1262E346D1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1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F3F45-7055-31F1-AD26-D427045C5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3E91C-5F2C-C2C9-171C-0895A12AA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(homogeneous) thrombus analogue generation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44B77B0-6AD4-E067-1523-5E164704B827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58B038C8-E5F1-825B-72B9-AD8FA95F3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023" y="5131149"/>
            <a:ext cx="654639" cy="676553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7F82638-7559-08D6-92F5-04C4D70C3A70}"/>
              </a:ext>
            </a:extLst>
          </p:cNvPr>
          <p:cNvGrpSpPr/>
          <p:nvPr/>
        </p:nvGrpSpPr>
        <p:grpSpPr>
          <a:xfrm>
            <a:off x="3197608" y="3907836"/>
            <a:ext cx="2229207" cy="2089515"/>
            <a:chOff x="6627334" y="1020448"/>
            <a:chExt cx="2099103" cy="1889581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A89271E-29D4-5D2E-40E4-0D53FD10D1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77996" y="1020448"/>
              <a:ext cx="617914" cy="61791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742C32D-9ED8-6D9F-E8B1-12D8A2B6C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94004" y="1020448"/>
              <a:ext cx="617914" cy="61791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EC3C8551-8585-E74A-ABFF-F343E55BC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90022" y="1027278"/>
              <a:ext cx="604254" cy="604254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4CB8409-4231-D4E4-9215-F6ED81180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93236" y="1667183"/>
              <a:ext cx="617914" cy="617914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D195ACC-8FFD-6150-CBD9-DCFD6E879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394296" y="1652235"/>
              <a:ext cx="617330" cy="617330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712F3AF6-1C71-30F4-BDF6-7734AF88E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83484" y="1652235"/>
              <a:ext cx="617330" cy="61733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B9A9615-19E7-B951-F3D9-972226E73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77996" y="2289980"/>
              <a:ext cx="617914" cy="61791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80C53A8F-C62F-E1FE-1C93-F7C100CF5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391869" y="2287845"/>
              <a:ext cx="622184" cy="622184"/>
            </a:xfrm>
            <a:prstGeom prst="rect">
              <a:avLst/>
            </a:prstGeom>
          </p:spPr>
        </p:pic>
        <p:sp>
          <p:nvSpPr>
            <p:cNvPr id="32" name="Tijdelijke aanduiding voor inhoud 2">
              <a:extLst>
                <a:ext uri="{FF2B5EF4-FFF2-40B4-BE49-F238E27FC236}">
                  <a16:creationId xmlns:a16="http://schemas.microsoft.com/office/drawing/2014/main" id="{283B93E1-114F-71EE-E474-5B170AA8D683}"/>
                </a:ext>
              </a:extLst>
            </p:cNvPr>
            <p:cNvSpPr txBox="1">
              <a:spLocks/>
            </p:cNvSpPr>
            <p:nvPr/>
          </p:nvSpPr>
          <p:spPr>
            <a:xfrm>
              <a:off x="6642574" y="1203393"/>
              <a:ext cx="668576" cy="258579"/>
            </a:xfrm>
            <a:prstGeom prst="rect">
              <a:avLst/>
            </a:prstGeom>
            <a:ln w="38100">
              <a:noFill/>
            </a:ln>
          </p:spPr>
          <p:txBody>
            <a:bodyPr vert="horz" lIns="0" tIns="0" rIns="0" bIns="0" rtlCol="0" anchor="ctr" anchorCtr="0">
              <a:noAutofit/>
            </a:bodyPr>
            <a:lstStyle>
              <a:defPPr>
                <a:defRPr lang="nl-NL"/>
              </a:defPPr>
              <a:lvl1pPr marL="0" indent="0" algn="ctr" defTabSz="6858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 sz="1400" b="1" i="0">
                  <a:solidFill>
                    <a:schemeClr val="tx1"/>
                  </a:solidFill>
                  <a:latin typeface="+mn-lt"/>
                  <a:ea typeface="+mn-ea"/>
                </a:defRPr>
              </a:lvl1pPr>
              <a:lvl2pPr marL="628650" indent="-285750" defTabSz="68580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86D2EE"/>
                </a:buClr>
                <a:buFont typeface="Wingdings" charset="2"/>
                <a:buChar char="§"/>
                <a:defRPr sz="1400" i="0">
                  <a:solidFill>
                    <a:srgbClr val="0C2074"/>
                  </a:solidFill>
                  <a:latin typeface="+mn-lt"/>
                  <a:ea typeface="+mn-ea"/>
                </a:defRPr>
              </a:lvl2pPr>
              <a:lvl3pPr marL="1028700" indent="-34290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200" b="0" i="0">
                  <a:solidFill>
                    <a:srgbClr val="0C2074"/>
                  </a:solidFill>
                  <a:latin typeface="+mn-lt"/>
                  <a:ea typeface="Arial" charset="0"/>
                  <a:cs typeface="Arial" charset="0"/>
                </a:defRPr>
              </a:lvl3pPr>
              <a:lvl4pPr marL="7938" indent="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charset="0"/>
                <a:buNone/>
                <a:tabLst/>
                <a:defRPr sz="1400" b="0" i="0" spc="0">
                  <a:solidFill>
                    <a:srgbClr val="0C2074"/>
                  </a:solidFill>
                  <a:latin typeface="Arial Black" charset="0"/>
                  <a:ea typeface="Arial Black" charset="0"/>
                  <a:cs typeface="Arial Black" charset="0"/>
                </a:defRPr>
              </a:lvl4pPr>
              <a:lvl5pPr marL="0" indent="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5pPr>
              <a:lvl6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6pPr>
              <a:lvl7pPr marL="7938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7pPr>
              <a:lvl8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8pPr>
              <a:lvl9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9pPr>
            </a:lstStyle>
            <a:p>
              <a:r>
                <a:rPr lang="en-IE" sz="105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PRP</a:t>
              </a:r>
            </a:p>
          </p:txBody>
        </p:sp>
        <p:sp>
          <p:nvSpPr>
            <p:cNvPr id="33" name="Tijdelijke aanduiding voor inhoud 2">
              <a:extLst>
                <a:ext uri="{FF2B5EF4-FFF2-40B4-BE49-F238E27FC236}">
                  <a16:creationId xmlns:a16="http://schemas.microsoft.com/office/drawing/2014/main" id="{983BD5A9-9354-FFCF-0BCC-64C3E7AA2AE7}"/>
                </a:ext>
              </a:extLst>
            </p:cNvPr>
            <p:cNvSpPr txBox="1">
              <a:spLocks/>
            </p:cNvSpPr>
            <p:nvPr/>
          </p:nvSpPr>
          <p:spPr>
            <a:xfrm>
              <a:off x="7368673" y="1200116"/>
              <a:ext cx="668576" cy="258579"/>
            </a:xfrm>
            <a:prstGeom prst="rect">
              <a:avLst/>
            </a:prstGeom>
            <a:ln w="38100">
              <a:noFill/>
            </a:ln>
          </p:spPr>
          <p:txBody>
            <a:bodyPr vert="horz" lIns="0" tIns="0" rIns="0" bIns="0" rtlCol="0" anchor="ctr" anchorCtr="0">
              <a:noAutofit/>
            </a:bodyPr>
            <a:lstStyle>
              <a:defPPr>
                <a:defRPr lang="nl-NL"/>
              </a:defPPr>
              <a:lvl1pPr marL="0" indent="0" algn="ctr" defTabSz="6858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 sz="1400" b="1" i="0">
                  <a:solidFill>
                    <a:schemeClr val="tx1"/>
                  </a:solidFill>
                  <a:latin typeface="+mn-lt"/>
                  <a:ea typeface="+mn-ea"/>
                </a:defRPr>
              </a:lvl1pPr>
              <a:lvl2pPr marL="628650" indent="-285750" defTabSz="68580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86D2EE"/>
                </a:buClr>
                <a:buFont typeface="Wingdings" charset="2"/>
                <a:buChar char="§"/>
                <a:defRPr sz="1400" i="0">
                  <a:solidFill>
                    <a:srgbClr val="0C2074"/>
                  </a:solidFill>
                  <a:latin typeface="+mn-lt"/>
                  <a:ea typeface="+mn-ea"/>
                </a:defRPr>
              </a:lvl2pPr>
              <a:lvl3pPr marL="1028700" indent="-34290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200" b="0" i="0">
                  <a:solidFill>
                    <a:srgbClr val="0C2074"/>
                  </a:solidFill>
                  <a:latin typeface="+mn-lt"/>
                  <a:ea typeface="Arial" charset="0"/>
                  <a:cs typeface="Arial" charset="0"/>
                </a:defRPr>
              </a:lvl3pPr>
              <a:lvl4pPr marL="7938" indent="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charset="0"/>
                <a:buNone/>
                <a:tabLst/>
                <a:defRPr sz="1400" b="0" i="0" spc="0">
                  <a:solidFill>
                    <a:srgbClr val="0C2074"/>
                  </a:solidFill>
                  <a:latin typeface="Arial Black" charset="0"/>
                  <a:ea typeface="Arial Black" charset="0"/>
                  <a:cs typeface="Arial Black" charset="0"/>
                </a:defRPr>
              </a:lvl4pPr>
              <a:lvl5pPr marL="0" indent="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5pPr>
              <a:lvl6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6pPr>
              <a:lvl7pPr marL="7938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7pPr>
              <a:lvl8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8pPr>
              <a:lvl9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9pPr>
            </a:lstStyle>
            <a:p>
              <a:r>
                <a:rPr lang="en-IE" sz="105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5%</a:t>
              </a:r>
            </a:p>
          </p:txBody>
        </p:sp>
        <p:sp>
          <p:nvSpPr>
            <p:cNvPr id="34" name="Tijdelijke aanduiding voor inhoud 2">
              <a:extLst>
                <a:ext uri="{FF2B5EF4-FFF2-40B4-BE49-F238E27FC236}">
                  <a16:creationId xmlns:a16="http://schemas.microsoft.com/office/drawing/2014/main" id="{CDD8C391-07DB-5EDB-D45B-5BD3B1C3CF41}"/>
                </a:ext>
              </a:extLst>
            </p:cNvPr>
            <p:cNvSpPr txBox="1">
              <a:spLocks/>
            </p:cNvSpPr>
            <p:nvPr/>
          </p:nvSpPr>
          <p:spPr>
            <a:xfrm>
              <a:off x="8057861" y="1200116"/>
              <a:ext cx="668576" cy="258579"/>
            </a:xfrm>
            <a:prstGeom prst="rect">
              <a:avLst/>
            </a:prstGeom>
            <a:ln w="38100">
              <a:noFill/>
            </a:ln>
          </p:spPr>
          <p:txBody>
            <a:bodyPr vert="horz" lIns="0" tIns="0" rIns="0" bIns="0" rtlCol="0" anchor="ctr" anchorCtr="0">
              <a:noAutofit/>
            </a:bodyPr>
            <a:lstStyle>
              <a:defPPr>
                <a:defRPr lang="nl-NL"/>
              </a:defPPr>
              <a:lvl1pPr marL="0" indent="0" algn="ctr" defTabSz="6858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 sz="1400" b="1" i="0">
                  <a:solidFill>
                    <a:schemeClr val="tx1"/>
                  </a:solidFill>
                  <a:latin typeface="+mn-lt"/>
                  <a:ea typeface="+mn-ea"/>
                </a:defRPr>
              </a:lvl1pPr>
              <a:lvl2pPr marL="628650" indent="-285750" defTabSz="68580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86D2EE"/>
                </a:buClr>
                <a:buFont typeface="Wingdings" charset="2"/>
                <a:buChar char="§"/>
                <a:defRPr sz="1400" i="0">
                  <a:solidFill>
                    <a:srgbClr val="0C2074"/>
                  </a:solidFill>
                  <a:latin typeface="+mn-lt"/>
                  <a:ea typeface="+mn-ea"/>
                </a:defRPr>
              </a:lvl2pPr>
              <a:lvl3pPr marL="1028700" indent="-34290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200" b="0" i="0">
                  <a:solidFill>
                    <a:srgbClr val="0C2074"/>
                  </a:solidFill>
                  <a:latin typeface="+mn-lt"/>
                  <a:ea typeface="Arial" charset="0"/>
                  <a:cs typeface="Arial" charset="0"/>
                </a:defRPr>
              </a:lvl3pPr>
              <a:lvl4pPr marL="7938" indent="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charset="0"/>
                <a:buNone/>
                <a:tabLst/>
                <a:defRPr sz="1400" b="0" i="0" spc="0">
                  <a:solidFill>
                    <a:srgbClr val="0C2074"/>
                  </a:solidFill>
                  <a:latin typeface="Arial Black" charset="0"/>
                  <a:ea typeface="Arial Black" charset="0"/>
                  <a:cs typeface="Arial Black" charset="0"/>
                </a:defRPr>
              </a:lvl4pPr>
              <a:lvl5pPr marL="0" indent="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5pPr>
              <a:lvl6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6pPr>
              <a:lvl7pPr marL="7938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7pPr>
              <a:lvl8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8pPr>
              <a:lvl9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9pPr>
            </a:lstStyle>
            <a:p>
              <a:r>
                <a:rPr lang="en-IE" sz="105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10%</a:t>
              </a:r>
            </a:p>
          </p:txBody>
        </p:sp>
        <p:sp>
          <p:nvSpPr>
            <p:cNvPr id="35" name="Tijdelijke aanduiding voor inhoud 2">
              <a:extLst>
                <a:ext uri="{FF2B5EF4-FFF2-40B4-BE49-F238E27FC236}">
                  <a16:creationId xmlns:a16="http://schemas.microsoft.com/office/drawing/2014/main" id="{F71AE0D1-B2E7-4C7D-67FB-C03EA26299F2}"/>
                </a:ext>
              </a:extLst>
            </p:cNvPr>
            <p:cNvSpPr txBox="1">
              <a:spLocks/>
            </p:cNvSpPr>
            <p:nvPr/>
          </p:nvSpPr>
          <p:spPr>
            <a:xfrm>
              <a:off x="6627334" y="1819648"/>
              <a:ext cx="668576" cy="258579"/>
            </a:xfrm>
            <a:prstGeom prst="rect">
              <a:avLst/>
            </a:prstGeom>
            <a:ln w="38100">
              <a:noFill/>
            </a:ln>
          </p:spPr>
          <p:txBody>
            <a:bodyPr vert="horz" lIns="0" tIns="0" rIns="0" bIns="0" rtlCol="0" anchor="ctr" anchorCtr="0">
              <a:noAutofit/>
            </a:bodyPr>
            <a:lstStyle>
              <a:defPPr>
                <a:defRPr lang="nl-NL"/>
              </a:defPPr>
              <a:lvl1pPr marL="0" indent="0" algn="ctr" defTabSz="6858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 sz="1400" b="1" i="0">
                  <a:solidFill>
                    <a:schemeClr val="tx1"/>
                  </a:solidFill>
                  <a:latin typeface="+mn-lt"/>
                  <a:ea typeface="+mn-ea"/>
                </a:defRPr>
              </a:lvl1pPr>
              <a:lvl2pPr marL="628650" indent="-285750" defTabSz="68580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86D2EE"/>
                </a:buClr>
                <a:buFont typeface="Wingdings" charset="2"/>
                <a:buChar char="§"/>
                <a:defRPr sz="1400" i="0">
                  <a:solidFill>
                    <a:srgbClr val="0C2074"/>
                  </a:solidFill>
                  <a:latin typeface="+mn-lt"/>
                  <a:ea typeface="+mn-ea"/>
                </a:defRPr>
              </a:lvl2pPr>
              <a:lvl3pPr marL="1028700" indent="-34290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200" b="0" i="0">
                  <a:solidFill>
                    <a:srgbClr val="0C2074"/>
                  </a:solidFill>
                  <a:latin typeface="+mn-lt"/>
                  <a:ea typeface="Arial" charset="0"/>
                  <a:cs typeface="Arial" charset="0"/>
                </a:defRPr>
              </a:lvl3pPr>
              <a:lvl4pPr marL="7938" indent="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charset="0"/>
                <a:buNone/>
                <a:tabLst/>
                <a:defRPr sz="1400" b="0" i="0" spc="0">
                  <a:solidFill>
                    <a:srgbClr val="0C2074"/>
                  </a:solidFill>
                  <a:latin typeface="Arial Black" charset="0"/>
                  <a:ea typeface="Arial Black" charset="0"/>
                  <a:cs typeface="Arial Black" charset="0"/>
                </a:defRPr>
              </a:lvl4pPr>
              <a:lvl5pPr marL="0" indent="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5pPr>
              <a:lvl6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6pPr>
              <a:lvl7pPr marL="7938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7pPr>
              <a:lvl8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8pPr>
              <a:lvl9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9pPr>
            </a:lstStyle>
            <a:p>
              <a:r>
                <a:rPr lang="en-IE" sz="105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20%</a:t>
              </a:r>
            </a:p>
          </p:txBody>
        </p:sp>
        <p:sp>
          <p:nvSpPr>
            <p:cNvPr id="36" name="Tijdelijke aanduiding voor inhoud 2">
              <a:extLst>
                <a:ext uri="{FF2B5EF4-FFF2-40B4-BE49-F238E27FC236}">
                  <a16:creationId xmlns:a16="http://schemas.microsoft.com/office/drawing/2014/main" id="{70B931A8-0A50-D0F7-E2D5-84169BEC7B8D}"/>
                </a:ext>
              </a:extLst>
            </p:cNvPr>
            <p:cNvSpPr txBox="1">
              <a:spLocks/>
            </p:cNvSpPr>
            <p:nvPr/>
          </p:nvSpPr>
          <p:spPr>
            <a:xfrm>
              <a:off x="7368673" y="1831611"/>
              <a:ext cx="668576" cy="258579"/>
            </a:xfrm>
            <a:prstGeom prst="rect">
              <a:avLst/>
            </a:prstGeom>
            <a:ln w="38100">
              <a:noFill/>
            </a:ln>
          </p:spPr>
          <p:txBody>
            <a:bodyPr vert="horz" lIns="0" tIns="0" rIns="0" bIns="0" rtlCol="0" anchor="ctr" anchorCtr="0">
              <a:noAutofit/>
            </a:bodyPr>
            <a:lstStyle>
              <a:defPPr>
                <a:defRPr lang="nl-NL"/>
              </a:defPPr>
              <a:lvl1pPr marL="0" indent="0" algn="ctr" defTabSz="6858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 sz="1400" b="1" i="0">
                  <a:solidFill>
                    <a:schemeClr val="tx1"/>
                  </a:solidFill>
                  <a:latin typeface="+mn-lt"/>
                  <a:ea typeface="+mn-ea"/>
                </a:defRPr>
              </a:lvl1pPr>
              <a:lvl2pPr marL="628650" indent="-285750" defTabSz="68580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86D2EE"/>
                </a:buClr>
                <a:buFont typeface="Wingdings" charset="2"/>
                <a:buChar char="§"/>
                <a:defRPr sz="1400" i="0">
                  <a:solidFill>
                    <a:srgbClr val="0C2074"/>
                  </a:solidFill>
                  <a:latin typeface="+mn-lt"/>
                  <a:ea typeface="+mn-ea"/>
                </a:defRPr>
              </a:lvl2pPr>
              <a:lvl3pPr marL="1028700" indent="-34290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200" b="0" i="0">
                  <a:solidFill>
                    <a:srgbClr val="0C2074"/>
                  </a:solidFill>
                  <a:latin typeface="+mn-lt"/>
                  <a:ea typeface="Arial" charset="0"/>
                  <a:cs typeface="Arial" charset="0"/>
                </a:defRPr>
              </a:lvl3pPr>
              <a:lvl4pPr marL="7938" indent="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charset="0"/>
                <a:buNone/>
                <a:tabLst/>
                <a:defRPr sz="1400" b="0" i="0" spc="0">
                  <a:solidFill>
                    <a:srgbClr val="0C2074"/>
                  </a:solidFill>
                  <a:latin typeface="Arial Black" charset="0"/>
                  <a:ea typeface="Arial Black" charset="0"/>
                  <a:cs typeface="Arial Black" charset="0"/>
                </a:defRPr>
              </a:lvl4pPr>
              <a:lvl5pPr marL="0" indent="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5pPr>
              <a:lvl6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6pPr>
              <a:lvl7pPr marL="7938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7pPr>
              <a:lvl8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8pPr>
              <a:lvl9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9pPr>
            </a:lstStyle>
            <a:p>
              <a:r>
                <a:rPr lang="en-IE" sz="105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40%</a:t>
              </a:r>
            </a:p>
          </p:txBody>
        </p:sp>
        <p:sp>
          <p:nvSpPr>
            <p:cNvPr id="37" name="Tijdelijke aanduiding voor inhoud 2">
              <a:extLst>
                <a:ext uri="{FF2B5EF4-FFF2-40B4-BE49-F238E27FC236}">
                  <a16:creationId xmlns:a16="http://schemas.microsoft.com/office/drawing/2014/main" id="{D0F761E6-5EDF-F978-B8E8-ABF531AD2D15}"/>
                </a:ext>
              </a:extLst>
            </p:cNvPr>
            <p:cNvSpPr txBox="1">
              <a:spLocks/>
            </p:cNvSpPr>
            <p:nvPr/>
          </p:nvSpPr>
          <p:spPr>
            <a:xfrm>
              <a:off x="8057861" y="1831611"/>
              <a:ext cx="668576" cy="258579"/>
            </a:xfrm>
            <a:prstGeom prst="rect">
              <a:avLst/>
            </a:prstGeom>
            <a:ln w="38100">
              <a:noFill/>
            </a:ln>
          </p:spPr>
          <p:txBody>
            <a:bodyPr vert="horz" lIns="0" tIns="0" rIns="0" bIns="0" rtlCol="0" anchor="ctr" anchorCtr="0">
              <a:noAutofit/>
            </a:bodyPr>
            <a:lstStyle>
              <a:defPPr>
                <a:defRPr lang="nl-NL"/>
              </a:defPPr>
              <a:lvl1pPr marL="0" indent="0" algn="ctr" defTabSz="6858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 sz="1400" b="1" i="0">
                  <a:solidFill>
                    <a:schemeClr val="tx1"/>
                  </a:solidFill>
                  <a:latin typeface="+mn-lt"/>
                  <a:ea typeface="+mn-ea"/>
                </a:defRPr>
              </a:lvl1pPr>
              <a:lvl2pPr marL="628650" indent="-285750" defTabSz="68580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86D2EE"/>
                </a:buClr>
                <a:buFont typeface="Wingdings" charset="2"/>
                <a:buChar char="§"/>
                <a:defRPr sz="1400" i="0">
                  <a:solidFill>
                    <a:srgbClr val="0C2074"/>
                  </a:solidFill>
                  <a:latin typeface="+mn-lt"/>
                  <a:ea typeface="+mn-ea"/>
                </a:defRPr>
              </a:lvl2pPr>
              <a:lvl3pPr marL="1028700" indent="-34290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200" b="0" i="0">
                  <a:solidFill>
                    <a:srgbClr val="0C2074"/>
                  </a:solidFill>
                  <a:latin typeface="+mn-lt"/>
                  <a:ea typeface="Arial" charset="0"/>
                  <a:cs typeface="Arial" charset="0"/>
                </a:defRPr>
              </a:lvl3pPr>
              <a:lvl4pPr marL="7938" indent="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charset="0"/>
                <a:buNone/>
                <a:tabLst/>
                <a:defRPr sz="1400" b="0" i="0" spc="0">
                  <a:solidFill>
                    <a:srgbClr val="0C2074"/>
                  </a:solidFill>
                  <a:latin typeface="Arial Black" charset="0"/>
                  <a:ea typeface="Arial Black" charset="0"/>
                  <a:cs typeface="Arial Black" charset="0"/>
                </a:defRPr>
              </a:lvl4pPr>
              <a:lvl5pPr marL="0" indent="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5pPr>
              <a:lvl6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6pPr>
              <a:lvl7pPr marL="7938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7pPr>
              <a:lvl8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8pPr>
              <a:lvl9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9pPr>
            </a:lstStyle>
            <a:p>
              <a:r>
                <a:rPr lang="en-IE" sz="105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60%</a:t>
              </a:r>
            </a:p>
          </p:txBody>
        </p:sp>
        <p:sp>
          <p:nvSpPr>
            <p:cNvPr id="38" name="Tijdelijke aanduiding voor inhoud 2">
              <a:extLst>
                <a:ext uri="{FF2B5EF4-FFF2-40B4-BE49-F238E27FC236}">
                  <a16:creationId xmlns:a16="http://schemas.microsoft.com/office/drawing/2014/main" id="{85D81BFB-D5B4-B25C-1978-746E96F30BCB}"/>
                </a:ext>
              </a:extLst>
            </p:cNvPr>
            <p:cNvSpPr txBox="1">
              <a:spLocks/>
            </p:cNvSpPr>
            <p:nvPr/>
          </p:nvSpPr>
          <p:spPr>
            <a:xfrm>
              <a:off x="6642574" y="2472925"/>
              <a:ext cx="668576" cy="258579"/>
            </a:xfrm>
            <a:prstGeom prst="rect">
              <a:avLst/>
            </a:prstGeom>
            <a:ln w="38100">
              <a:noFill/>
            </a:ln>
          </p:spPr>
          <p:txBody>
            <a:bodyPr vert="horz" lIns="0" tIns="0" rIns="0" bIns="0" rtlCol="0" anchor="ctr" anchorCtr="0">
              <a:noAutofit/>
            </a:bodyPr>
            <a:lstStyle>
              <a:defPPr>
                <a:defRPr lang="nl-NL"/>
              </a:defPPr>
              <a:lvl1pPr marL="0" indent="0" algn="ctr" defTabSz="6858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 sz="1400" b="1" i="0">
                  <a:solidFill>
                    <a:schemeClr val="tx1"/>
                  </a:solidFill>
                  <a:latin typeface="+mn-lt"/>
                  <a:ea typeface="+mn-ea"/>
                </a:defRPr>
              </a:lvl1pPr>
              <a:lvl2pPr marL="628650" indent="-285750" defTabSz="68580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86D2EE"/>
                </a:buClr>
                <a:buFont typeface="Wingdings" charset="2"/>
                <a:buChar char="§"/>
                <a:defRPr sz="1400" i="0">
                  <a:solidFill>
                    <a:srgbClr val="0C2074"/>
                  </a:solidFill>
                  <a:latin typeface="+mn-lt"/>
                  <a:ea typeface="+mn-ea"/>
                </a:defRPr>
              </a:lvl2pPr>
              <a:lvl3pPr marL="1028700" indent="-34290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200" b="0" i="0">
                  <a:solidFill>
                    <a:srgbClr val="0C2074"/>
                  </a:solidFill>
                  <a:latin typeface="+mn-lt"/>
                  <a:ea typeface="Arial" charset="0"/>
                  <a:cs typeface="Arial" charset="0"/>
                </a:defRPr>
              </a:lvl3pPr>
              <a:lvl4pPr marL="7938" indent="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charset="0"/>
                <a:buNone/>
                <a:tabLst/>
                <a:defRPr sz="1400" b="0" i="0" spc="0">
                  <a:solidFill>
                    <a:srgbClr val="0C2074"/>
                  </a:solidFill>
                  <a:latin typeface="Arial Black" charset="0"/>
                  <a:ea typeface="Arial Black" charset="0"/>
                  <a:cs typeface="Arial Black" charset="0"/>
                </a:defRPr>
              </a:lvl4pPr>
              <a:lvl5pPr marL="0" indent="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5pPr>
              <a:lvl6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6pPr>
              <a:lvl7pPr marL="7938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7pPr>
              <a:lvl8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8pPr>
              <a:lvl9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9pPr>
            </a:lstStyle>
            <a:p>
              <a:r>
                <a:rPr lang="en-IE" sz="1050" b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WB</a:t>
              </a:r>
            </a:p>
          </p:txBody>
        </p:sp>
        <p:sp>
          <p:nvSpPr>
            <p:cNvPr id="39" name="Tijdelijke aanduiding voor inhoud 2">
              <a:extLst>
                <a:ext uri="{FF2B5EF4-FFF2-40B4-BE49-F238E27FC236}">
                  <a16:creationId xmlns:a16="http://schemas.microsoft.com/office/drawing/2014/main" id="{0E5864A9-CE25-EF2A-42B0-4F6E175099E4}"/>
                </a:ext>
              </a:extLst>
            </p:cNvPr>
            <p:cNvSpPr txBox="1">
              <a:spLocks/>
            </p:cNvSpPr>
            <p:nvPr/>
          </p:nvSpPr>
          <p:spPr>
            <a:xfrm>
              <a:off x="7368673" y="2469648"/>
              <a:ext cx="668576" cy="258579"/>
            </a:xfrm>
            <a:prstGeom prst="rect">
              <a:avLst/>
            </a:prstGeom>
            <a:ln w="38100">
              <a:noFill/>
            </a:ln>
          </p:spPr>
          <p:txBody>
            <a:bodyPr vert="horz" lIns="0" tIns="0" rIns="0" bIns="0" rtlCol="0" anchor="ctr" anchorCtr="0">
              <a:noAutofit/>
            </a:bodyPr>
            <a:lstStyle>
              <a:defPPr>
                <a:defRPr lang="nl-NL"/>
              </a:defPPr>
              <a:lvl1pPr marL="0" indent="0" algn="ctr" defTabSz="685800" eaLnBrk="1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charset="0"/>
                <a:buNone/>
                <a:defRPr sz="1400" b="1" i="0">
                  <a:solidFill>
                    <a:schemeClr val="tx1"/>
                  </a:solidFill>
                  <a:latin typeface="+mn-lt"/>
                  <a:ea typeface="+mn-ea"/>
                </a:defRPr>
              </a:lvl1pPr>
              <a:lvl2pPr marL="628650" indent="-285750" defTabSz="685800" eaLnBrk="1" latinLnBrk="0" hangingPunct="1">
                <a:lnSpc>
                  <a:spcPct val="90000"/>
                </a:lnSpc>
                <a:spcBef>
                  <a:spcPts val="375"/>
                </a:spcBef>
                <a:buClr>
                  <a:srgbClr val="86D2EE"/>
                </a:buClr>
                <a:buFont typeface="Wingdings" charset="2"/>
                <a:buChar char="§"/>
                <a:defRPr sz="1400" i="0">
                  <a:solidFill>
                    <a:srgbClr val="0C2074"/>
                  </a:solidFill>
                  <a:latin typeface="+mn-lt"/>
                  <a:ea typeface="+mn-ea"/>
                </a:defRPr>
              </a:lvl2pPr>
              <a:lvl3pPr marL="1028700" indent="-34290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charset="0"/>
                <a:buChar char="•"/>
                <a:defRPr sz="1200" b="0" i="0">
                  <a:solidFill>
                    <a:srgbClr val="0C2074"/>
                  </a:solidFill>
                  <a:latin typeface="+mn-lt"/>
                  <a:ea typeface="Arial" charset="0"/>
                  <a:cs typeface="Arial" charset="0"/>
                </a:defRPr>
              </a:lvl3pPr>
              <a:lvl4pPr marL="7938" indent="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charset="0"/>
                <a:buNone/>
                <a:tabLst/>
                <a:defRPr sz="1400" b="0" i="0" spc="0">
                  <a:solidFill>
                    <a:srgbClr val="0C2074"/>
                  </a:solidFill>
                  <a:latin typeface="Arial Black" charset="0"/>
                  <a:ea typeface="Arial Black" charset="0"/>
                  <a:cs typeface="Arial Black" charset="0"/>
                </a:defRPr>
              </a:lvl4pPr>
              <a:lvl5pPr marL="0" indent="0" defTabSz="68580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5pPr>
              <a:lvl6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6pPr>
              <a:lvl7pPr marL="7938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7pPr>
              <a:lvl8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8pPr>
              <a:lvl9pPr marL="0" indent="0" defTabSz="685800">
                <a:lnSpc>
                  <a:spcPct val="90000"/>
                </a:lnSpc>
                <a:spcBef>
                  <a:spcPts val="375"/>
                </a:spcBef>
                <a:buFont typeface="Arial"/>
                <a:buNone/>
                <a:tabLst/>
                <a:defRPr sz="1400">
                  <a:solidFill>
                    <a:srgbClr val="0C2074"/>
                  </a:solidFill>
                  <a:latin typeface="+mn-lt"/>
                  <a:ea typeface="+mn-ea"/>
                </a:defRPr>
              </a:lvl9pPr>
            </a:lstStyle>
            <a:p>
              <a:r>
                <a:rPr lang="en-IE" sz="1050" b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PPP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D8532B2B-EFAB-04E5-7CF5-CF171B5B35D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8111" t="13055" r="22408" b="19020"/>
          <a:stretch/>
        </p:blipFill>
        <p:spPr>
          <a:xfrm rot="16200000">
            <a:off x="3090578" y="237850"/>
            <a:ext cx="2560407" cy="4500716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E4C11EE-FD8C-9A0A-11A3-7E283FE435C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4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836" y="526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The clinical problem: stroke</a:t>
            </a:r>
          </a:p>
        </p:txBody>
      </p:sp>
      <p:pic>
        <p:nvPicPr>
          <p:cNvPr id="8" name="Picture 2" descr="Related image">
            <a:extLst>
              <a:ext uri="{FF2B5EF4-FFF2-40B4-BE49-F238E27FC236}">
                <a16:creationId xmlns:a16="http://schemas.microsoft.com/office/drawing/2014/main" id="{3CFE0B08-C763-6F45-D9FE-67134140C1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3" r="28249"/>
          <a:stretch/>
        </p:blipFill>
        <p:spPr bwMode="auto">
          <a:xfrm>
            <a:off x="1036504" y="1148266"/>
            <a:ext cx="3017779" cy="45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E551219C-A951-F964-21B3-AD60B44751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53" t="19457" r="4688" b="11454"/>
          <a:stretch/>
        </p:blipFill>
        <p:spPr>
          <a:xfrm>
            <a:off x="4781319" y="2741895"/>
            <a:ext cx="3680197" cy="133854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941003-7EF2-D09B-6C60-2D70C59300C7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5212306A-2DD6-111D-F555-4055A4C7F2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7667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 descr="A picture containing text, screenshot, diagram&#10;&#10;Description automatically generated">
            <a:extLst>
              <a:ext uri="{FF2B5EF4-FFF2-40B4-BE49-F238E27FC236}">
                <a16:creationId xmlns:a16="http://schemas.microsoft.com/office/drawing/2014/main" id="{7383C29F-EAED-2FDA-41B2-ED098DE57D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0" b="83792"/>
          <a:stretch/>
        </p:blipFill>
        <p:spPr bwMode="auto">
          <a:xfrm>
            <a:off x="220337" y="2085732"/>
            <a:ext cx="8677090" cy="209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D95F94-4DAE-C3F3-248D-ED933B456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EC1A120-1536-BC2A-90CA-51A35F402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(homogeneous) thrombus analogue generation</a:t>
            </a:r>
          </a:p>
        </p:txBody>
      </p:sp>
    </p:spTree>
    <p:extLst>
      <p:ext uri="{BB962C8B-B14F-4D97-AF65-F5344CB8AC3E}">
        <p14:creationId xmlns:p14="http://schemas.microsoft.com/office/powerpoint/2010/main" val="202344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1B4F2-C2C3-8A46-A115-F894A44FF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1F1CA1-EA0F-05BC-2EB5-F76D0BB93F87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 descr="A picture containing text, screenshot, diagram&#10;&#10;Description automatically generated">
            <a:extLst>
              <a:ext uri="{FF2B5EF4-FFF2-40B4-BE49-F238E27FC236}">
                <a16:creationId xmlns:a16="http://schemas.microsoft.com/office/drawing/2014/main" id="{CB55F2BE-A56D-0F3F-5DB8-6E3B951689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0" b="83792"/>
          <a:stretch/>
        </p:blipFill>
        <p:spPr bwMode="auto">
          <a:xfrm>
            <a:off x="220337" y="2085732"/>
            <a:ext cx="8677090" cy="209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4CFF044-14DD-2C05-E19A-3C49BD5360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701FAC-A58C-3BFE-97C4-8653CBEED7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96" t="48591" r="72048" b="5356"/>
          <a:stretch/>
        </p:blipFill>
        <p:spPr>
          <a:xfrm>
            <a:off x="1765328" y="1494986"/>
            <a:ext cx="5257589" cy="3868028"/>
          </a:xfrm>
          <a:prstGeom prst="rect">
            <a:avLst/>
          </a:prstGeom>
          <a:ln w="53975">
            <a:solidFill>
              <a:schemeClr val="tx1"/>
            </a:solidFill>
          </a:ln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7A6D0F8-4E86-4106-E359-F2B434763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54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(homogeneous) thrombus analogue generation</a:t>
            </a:r>
          </a:p>
        </p:txBody>
      </p:sp>
    </p:spTree>
    <p:extLst>
      <p:ext uri="{BB962C8B-B14F-4D97-AF65-F5344CB8AC3E}">
        <p14:creationId xmlns:p14="http://schemas.microsoft.com/office/powerpoint/2010/main" val="1822278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0044B7-740F-7A58-DEDD-54210AE03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7E495E-1835-07F3-4535-B8632826BE58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 descr="A picture containing text, screenshot, diagram&#10;&#10;Description automatically generated">
            <a:extLst>
              <a:ext uri="{FF2B5EF4-FFF2-40B4-BE49-F238E27FC236}">
                <a16:creationId xmlns:a16="http://schemas.microsoft.com/office/drawing/2014/main" id="{5A85379F-6A41-D80B-F74D-7665956E82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619" y="1194559"/>
            <a:ext cx="4105080" cy="47892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jdelijke aanduiding voor voettekst 12">
            <a:extLst>
              <a:ext uri="{FF2B5EF4-FFF2-40B4-BE49-F238E27FC236}">
                <a16:creationId xmlns:a16="http://schemas.microsoft.com/office/drawing/2014/main" id="{41912771-BBD4-BD49-0291-B0958439B983}"/>
              </a:ext>
            </a:extLst>
          </p:cNvPr>
          <p:cNvSpPr txBox="1">
            <a:spLocks/>
          </p:cNvSpPr>
          <p:nvPr/>
        </p:nvSpPr>
        <p:spPr>
          <a:xfrm>
            <a:off x="5348549" y="6212967"/>
            <a:ext cx="3628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Cahaane</a:t>
            </a:r>
            <a:r>
              <a:rPr lang="nl-NL" sz="1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al., Annals of </a:t>
            </a:r>
            <a:r>
              <a:rPr lang="nl-NL" sz="1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biomedical</a:t>
            </a:r>
            <a:r>
              <a:rPr lang="nl-NL" sz="1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Engineering, 20204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C08628E-5859-84E0-0E07-5563FB7CE4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9F4E98B-2909-FC35-C5F4-047F113C4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(homogeneous) thrombus analogue generation</a:t>
            </a:r>
          </a:p>
        </p:txBody>
      </p:sp>
    </p:spTree>
    <p:extLst>
      <p:ext uri="{BB962C8B-B14F-4D97-AF65-F5344CB8AC3E}">
        <p14:creationId xmlns:p14="http://schemas.microsoft.com/office/powerpoint/2010/main" val="3040721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1B9F45-03AB-261F-53CA-CB97232BB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6641365-8FA6-07F3-E4A6-88C6A152BE15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ijdelijke aanduiding voor voettekst 12">
            <a:extLst>
              <a:ext uri="{FF2B5EF4-FFF2-40B4-BE49-F238E27FC236}">
                <a16:creationId xmlns:a16="http://schemas.microsoft.com/office/drawing/2014/main" id="{21D523FC-070C-7CD4-FCDA-C9DBC21A55B4}"/>
              </a:ext>
            </a:extLst>
          </p:cNvPr>
          <p:cNvSpPr txBox="1">
            <a:spLocks/>
          </p:cNvSpPr>
          <p:nvPr/>
        </p:nvSpPr>
        <p:spPr>
          <a:xfrm>
            <a:off x="7392147" y="6202395"/>
            <a:ext cx="13590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Unpublished</a:t>
            </a:r>
            <a:r>
              <a:rPr lang="nl-NL" sz="1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8B5FE0-4634-69E2-9AB1-A25D0DA0E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9358DB1-A9CE-F8F7-8939-C4EE24B8D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(homogeneous) thrombus analogue generation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0938DF1-9108-9446-52FA-78EA42DF9CED}"/>
              </a:ext>
            </a:extLst>
          </p:cNvPr>
          <p:cNvGrpSpPr/>
          <p:nvPr/>
        </p:nvGrpSpPr>
        <p:grpSpPr>
          <a:xfrm>
            <a:off x="-119270" y="1733384"/>
            <a:ext cx="9263270" cy="3165697"/>
            <a:chOff x="-119270" y="1733384"/>
            <a:chExt cx="9263270" cy="31656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7D8DD8C-461A-71DA-6E63-1443207FC3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958919"/>
              <a:ext cx="9144000" cy="2940162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0EBB46-06CD-413E-85F9-DF4C0DBF7023}"/>
                </a:ext>
              </a:extLst>
            </p:cNvPr>
            <p:cNvSpPr/>
            <p:nvPr/>
          </p:nvSpPr>
          <p:spPr>
            <a:xfrm>
              <a:off x="-119270" y="1733384"/>
              <a:ext cx="787180" cy="890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494509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8286E0-E9A4-4893-F6B4-693979A50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E356C6B-764C-36D1-9459-99201D175823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ijdelijke aanduiding voor voettekst 12">
            <a:extLst>
              <a:ext uri="{FF2B5EF4-FFF2-40B4-BE49-F238E27FC236}">
                <a16:creationId xmlns:a16="http://schemas.microsoft.com/office/drawing/2014/main" id="{89A9B054-7894-56C2-6F3C-C8CC809A698B}"/>
              </a:ext>
            </a:extLst>
          </p:cNvPr>
          <p:cNvSpPr txBox="1">
            <a:spLocks/>
          </p:cNvSpPr>
          <p:nvPr/>
        </p:nvSpPr>
        <p:spPr>
          <a:xfrm>
            <a:off x="7392147" y="6202395"/>
            <a:ext cx="13590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Unpublished</a:t>
            </a:r>
            <a:r>
              <a:rPr lang="nl-NL" sz="1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0F88E02-D29B-5F82-42FC-7D27736063D0}"/>
              </a:ext>
            </a:extLst>
          </p:cNvPr>
          <p:cNvGrpSpPr/>
          <p:nvPr/>
        </p:nvGrpSpPr>
        <p:grpSpPr>
          <a:xfrm>
            <a:off x="2197542" y="503510"/>
            <a:ext cx="3726179" cy="5144019"/>
            <a:chOff x="4587949" y="1083694"/>
            <a:chExt cx="3197034" cy="4413530"/>
          </a:xfrm>
        </p:grpSpPr>
        <p:pic>
          <p:nvPicPr>
            <p:cNvPr id="4" name="Picture 3" descr="A picture containing text, diagram, screenshot, parallel&#10;&#10;Description automatically generated">
              <a:extLst>
                <a:ext uri="{FF2B5EF4-FFF2-40B4-BE49-F238E27FC236}">
                  <a16:creationId xmlns:a16="http://schemas.microsoft.com/office/drawing/2014/main" id="{0EB4D0B0-433D-BC71-7E10-AD807BD460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027" r="32265"/>
            <a:stretch/>
          </p:blipFill>
          <p:spPr>
            <a:xfrm>
              <a:off x="4974671" y="1197343"/>
              <a:ext cx="2810312" cy="4299881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BA0C5E8-5B43-0E3E-A2E1-AA5D68F44816}"/>
                </a:ext>
              </a:extLst>
            </p:cNvPr>
            <p:cNvSpPr/>
            <p:nvPr/>
          </p:nvSpPr>
          <p:spPr>
            <a:xfrm>
              <a:off x="4587949" y="1083694"/>
              <a:ext cx="786810" cy="555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CV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00E32F9-3CAB-70E4-CEAE-721327B1B921}"/>
                </a:ext>
              </a:extLst>
            </p:cNvPr>
            <p:cNvSpPr/>
            <p:nvPr/>
          </p:nvSpPr>
          <p:spPr>
            <a:xfrm>
              <a:off x="4719085" y="2844511"/>
              <a:ext cx="786810" cy="5557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CV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F578752-1839-D47F-F907-0753AE7FD1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AE8BF14-05E5-8EBA-4E9D-886FECC8A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(homogeneous) thrombus analogue generation</a:t>
            </a:r>
          </a:p>
        </p:txBody>
      </p:sp>
    </p:spTree>
    <p:extLst>
      <p:ext uri="{BB962C8B-B14F-4D97-AF65-F5344CB8AC3E}">
        <p14:creationId xmlns:p14="http://schemas.microsoft.com/office/powerpoint/2010/main" val="2101115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88AFB8-40B0-3326-539F-1B8AA4FB1A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6393F5C-45AF-B4CE-9ED0-B35AED912FF3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ijdelijke aanduiding voor voettekst 12">
            <a:extLst>
              <a:ext uri="{FF2B5EF4-FFF2-40B4-BE49-F238E27FC236}">
                <a16:creationId xmlns:a16="http://schemas.microsoft.com/office/drawing/2014/main" id="{596A33A5-6B94-8958-7036-CE92256B6129}"/>
              </a:ext>
            </a:extLst>
          </p:cNvPr>
          <p:cNvSpPr txBox="1">
            <a:spLocks/>
          </p:cNvSpPr>
          <p:nvPr/>
        </p:nvSpPr>
        <p:spPr>
          <a:xfrm>
            <a:off x="7392147" y="6202395"/>
            <a:ext cx="13590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Unpublished</a:t>
            </a:r>
            <a:r>
              <a:rPr lang="nl-NL" sz="1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B5D8F4-EF28-72A2-B690-DB375DCD98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CCF78CE-4BB7-9E97-8E13-EC243E665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(heterogeneous) thrombus analogue generation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2D0059-938C-36B5-D56B-A33F3A13C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637" y="1332837"/>
            <a:ext cx="58007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07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EF3050-91BC-4B8C-505B-3634A021D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76E6E8-8F35-8706-96B2-1E8278E74C46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ijdelijke aanduiding voor voettekst 12">
            <a:extLst>
              <a:ext uri="{FF2B5EF4-FFF2-40B4-BE49-F238E27FC236}">
                <a16:creationId xmlns:a16="http://schemas.microsoft.com/office/drawing/2014/main" id="{5DCBB9F3-8502-1EBD-4E11-705D16A75DF2}"/>
              </a:ext>
            </a:extLst>
          </p:cNvPr>
          <p:cNvSpPr txBox="1">
            <a:spLocks/>
          </p:cNvSpPr>
          <p:nvPr/>
        </p:nvSpPr>
        <p:spPr>
          <a:xfrm>
            <a:off x="7392147" y="6202395"/>
            <a:ext cx="13590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Unpublished</a:t>
            </a:r>
            <a:r>
              <a:rPr lang="nl-NL" sz="1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A2BE1A-B6FC-EEAD-F75B-6A21BAFE4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F6C17CB-C1C4-CFD5-28E7-456C48BE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(heterogeneous) thrombus analogue generation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A186F-3131-DBB2-97FB-7279F0BF2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18" y="2061277"/>
            <a:ext cx="7505700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32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60B72-5CDF-CFF5-3B01-49C8B9653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03AB9E2-C03C-BE0C-7DC5-EBD5C0E93144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ijdelijke aanduiding voor voettekst 12">
            <a:extLst>
              <a:ext uri="{FF2B5EF4-FFF2-40B4-BE49-F238E27FC236}">
                <a16:creationId xmlns:a16="http://schemas.microsoft.com/office/drawing/2014/main" id="{86F5A2FA-6C30-0544-FFC6-C042116D5D92}"/>
              </a:ext>
            </a:extLst>
          </p:cNvPr>
          <p:cNvSpPr txBox="1">
            <a:spLocks/>
          </p:cNvSpPr>
          <p:nvPr/>
        </p:nvSpPr>
        <p:spPr>
          <a:xfrm>
            <a:off x="7392147" y="6202395"/>
            <a:ext cx="13590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Unpublished</a:t>
            </a:r>
            <a:r>
              <a:rPr lang="nl-NL" sz="1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CA44FC-03DD-76C7-844B-DF3A07AA76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671C604-6812-6CAF-5827-3700FC2F7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(heterogeneous) thrombus analogue generation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106B10-BB92-FD46-3854-064B5D57F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12850"/>
            <a:ext cx="9144000" cy="256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0150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8A06FC-836B-68CE-4C7A-B46B9F37D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FD7D8F-1A19-A8DD-D0C1-61A70D7A4153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ijdelijke aanduiding voor voettekst 12">
            <a:extLst>
              <a:ext uri="{FF2B5EF4-FFF2-40B4-BE49-F238E27FC236}">
                <a16:creationId xmlns:a16="http://schemas.microsoft.com/office/drawing/2014/main" id="{795A8DEA-CBC4-00F8-2B63-78BBB47DA5BF}"/>
              </a:ext>
            </a:extLst>
          </p:cNvPr>
          <p:cNvSpPr txBox="1">
            <a:spLocks/>
          </p:cNvSpPr>
          <p:nvPr/>
        </p:nvSpPr>
        <p:spPr>
          <a:xfrm>
            <a:off x="7392147" y="6202395"/>
            <a:ext cx="13590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1000" i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Unpublished</a:t>
            </a:r>
            <a:r>
              <a:rPr lang="nl-NL" sz="1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8E2CCB-96C4-9813-9F26-6C994362B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4BA1F09-0F04-EFCD-E76C-A05A79F54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37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(heterogeneous) thrombus analogue generation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D5459-EF74-DECF-347C-6A4D28FFF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12850"/>
            <a:ext cx="9144000" cy="25658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651C5C-CD6A-A819-F405-FFC603F37A8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41" t="420"/>
          <a:stretch/>
        </p:blipFill>
        <p:spPr>
          <a:xfrm>
            <a:off x="1743740" y="1389434"/>
            <a:ext cx="5550193" cy="409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87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8590B-BE77-FDA7-4FB8-CA9EE0F06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20F10-94BC-0D91-D857-840181208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1616"/>
            <a:ext cx="835832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Thrombus analogues: take home message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0E92D5-C9EB-CE12-1446-BE8CE2E13576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9D14B99-5204-F04D-83FC-4FDF1F70D4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F92995-2CF6-38FD-94CF-D71559E436D7}"/>
              </a:ext>
            </a:extLst>
          </p:cNvPr>
          <p:cNvSpPr/>
          <p:nvPr/>
        </p:nvSpPr>
        <p:spPr>
          <a:xfrm>
            <a:off x="165253" y="5100810"/>
            <a:ext cx="517793" cy="462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849870-E85D-8D1E-6BE6-89108D8099F3}"/>
              </a:ext>
            </a:extLst>
          </p:cNvPr>
          <p:cNvSpPr txBox="1"/>
          <p:nvPr/>
        </p:nvSpPr>
        <p:spPr bwMode="auto">
          <a:xfrm>
            <a:off x="591136" y="818337"/>
            <a:ext cx="7991003" cy="511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Homogeneous thrombi: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It is pretty straightforward to generate homogeneous thrombi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Rapid network formation makes it a bit more difficult to generate RBC-poor thrombi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The effect of platelet concentration on the final thrombus structure cannot be ignored</a:t>
            </a:r>
          </a:p>
          <a:p>
            <a:pPr>
              <a:lnSpc>
                <a:spcPct val="150000"/>
              </a:lnSpc>
            </a:pPr>
            <a:endParaRPr lang="en-IE" sz="2000" kern="0" dirty="0"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Heterogeneous thrombi: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No ‘accepted’ protocols available yet, especially for ‘older’ thrombi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Embrace the variation</a:t>
            </a:r>
          </a:p>
        </p:txBody>
      </p:sp>
    </p:spTree>
    <p:extLst>
      <p:ext uri="{BB962C8B-B14F-4D97-AF65-F5344CB8AC3E}">
        <p14:creationId xmlns:p14="http://schemas.microsoft.com/office/powerpoint/2010/main" val="1855940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836" y="526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The preferred treatment: thrombectomy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600BC1-6188-910E-E211-BF5C42C2C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3792" y="3985330"/>
            <a:ext cx="3920068" cy="21337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6288F-6E01-BB84-5187-A0DD7B2943A9}"/>
              </a:ext>
            </a:extLst>
          </p:cNvPr>
          <p:cNvSpPr txBox="1"/>
          <p:nvPr/>
        </p:nvSpPr>
        <p:spPr bwMode="auto">
          <a:xfrm>
            <a:off x="8142847" y="4656645"/>
            <a:ext cx="104657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IE" sz="1800" b="1" kern="0" dirty="0">
                <a:solidFill>
                  <a:srgbClr val="FF0000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34-41%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3CDF3C-6BF1-5982-393A-DA12B144B0BC}"/>
              </a:ext>
            </a:extLst>
          </p:cNvPr>
          <p:cNvSpPr/>
          <p:nvPr/>
        </p:nvSpPr>
        <p:spPr>
          <a:xfrm>
            <a:off x="4222778" y="4304452"/>
            <a:ext cx="3910782" cy="104502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1800"/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A91FE2C9-22B7-26EE-390A-EBE72BE6A989}"/>
              </a:ext>
            </a:extLst>
          </p:cNvPr>
          <p:cNvSpPr txBox="1">
            <a:spLocks/>
          </p:cNvSpPr>
          <p:nvPr/>
        </p:nvSpPr>
        <p:spPr>
          <a:xfrm>
            <a:off x="2313860" y="6500218"/>
            <a:ext cx="2966428" cy="26955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IE" sz="1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Liebeskind</a:t>
            </a:r>
            <a:r>
              <a:rPr lang="en-IE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 JNIS (2019)</a:t>
            </a:r>
          </a:p>
        </p:txBody>
      </p:sp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92EED3B8-0976-4BA2-FF4E-94074F1030BB}"/>
              </a:ext>
            </a:extLst>
          </p:cNvPr>
          <p:cNvSpPr txBox="1">
            <a:spLocks/>
          </p:cNvSpPr>
          <p:nvPr/>
        </p:nvSpPr>
        <p:spPr>
          <a:xfrm>
            <a:off x="4979624" y="6438237"/>
            <a:ext cx="3920067" cy="36933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IE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Jansen</a:t>
            </a:r>
            <a:r>
              <a:rPr lang="en-I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BMJ Online (2018) / </a:t>
            </a:r>
            <a:r>
              <a:rPr lang="en-IE" sz="10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Compogne</a:t>
            </a:r>
            <a:r>
              <a:rPr lang="en-IE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I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 Stroke (2022)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899535D-DFBE-B965-3019-740D29135AAE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144DB44F-2FF6-4971-9BFD-68354E95F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536" y="6282908"/>
            <a:ext cx="545584" cy="534158"/>
          </a:xfrm>
          <a:prstGeom prst="rect">
            <a:avLst/>
          </a:prstGeom>
        </p:spPr>
      </p:pic>
      <p:pic>
        <p:nvPicPr>
          <p:cNvPr id="9" name="Online Media 8" title="Thrombectomy Animation">
            <a:hlinkClick r:id="" action="ppaction://media"/>
            <a:extLst>
              <a:ext uri="{FF2B5EF4-FFF2-40B4-BE49-F238E27FC236}">
                <a16:creationId xmlns:a16="http://schemas.microsoft.com/office/drawing/2014/main" id="{53AB036D-C3B0-E2B8-E7A5-2495D8A5A42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92836" y="1148266"/>
            <a:ext cx="4734150" cy="267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58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D1FAF-9E93-8F38-FD00-CD59437C6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DBB13-8ACD-59CC-96E5-E2774B882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161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Topics: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E4D47D9-E474-1608-DCEE-843E99E1FE83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2" descr="Laser Tweezers” to Study Blood Clots | Medgadget">
            <a:extLst>
              <a:ext uri="{FF2B5EF4-FFF2-40B4-BE49-F238E27FC236}">
                <a16:creationId xmlns:a16="http://schemas.microsoft.com/office/drawing/2014/main" id="{5697A608-35F1-4B27-935D-306E1D0D3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saturation sat="3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0" b="2670"/>
          <a:stretch/>
        </p:blipFill>
        <p:spPr bwMode="auto">
          <a:xfrm>
            <a:off x="-293684" y="823050"/>
            <a:ext cx="9599166" cy="5298485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D5A5D7-11B5-D4F1-04D8-CFC7FB170C63}"/>
              </a:ext>
            </a:extLst>
          </p:cNvPr>
          <p:cNvSpPr txBox="1"/>
          <p:nvPr/>
        </p:nvSpPr>
        <p:spPr bwMode="auto">
          <a:xfrm>
            <a:off x="260634" y="1826671"/>
            <a:ext cx="9044848" cy="326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How do thrombi from patients look?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Can we regenerate thrombi in-vitro?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solidFill>
                  <a:srgbClr val="FF0000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How do we measure the mechanical properties?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Can we image the mechanical properties of thrombi?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How can we remove thrombi efficiently?</a:t>
            </a:r>
            <a:endParaRPr lang="en-IE" sz="2000" kern="0" dirty="0"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IE" sz="2000" kern="0" dirty="0"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134B0-844C-EED3-8F06-74B6CF5AC2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079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836" y="1730"/>
            <a:ext cx="8358328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Can we measure thrombus properties?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F134661-5D58-4154-72C8-3452808EA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341B600-EBF5-8F20-6D03-F4ED62CF1359}"/>
              </a:ext>
            </a:extLst>
          </p:cNvPr>
          <p:cNvGrpSpPr/>
          <p:nvPr/>
        </p:nvGrpSpPr>
        <p:grpSpPr>
          <a:xfrm>
            <a:off x="0" y="1756772"/>
            <a:ext cx="9144000" cy="3192052"/>
            <a:chOff x="0" y="1756772"/>
            <a:chExt cx="9144000" cy="319205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AFBC333-48F4-9F1B-B441-DE4CC53F6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909175"/>
              <a:ext cx="9144000" cy="3039649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1F3B89D-29F0-B276-DA96-76261890F6D2}"/>
                </a:ext>
              </a:extLst>
            </p:cNvPr>
            <p:cNvSpPr/>
            <p:nvPr/>
          </p:nvSpPr>
          <p:spPr>
            <a:xfrm>
              <a:off x="0" y="1909175"/>
              <a:ext cx="392836" cy="48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DEE187-EA8B-0228-7138-E64A6FF1AE9D}"/>
                </a:ext>
              </a:extLst>
            </p:cNvPr>
            <p:cNvSpPr/>
            <p:nvPr/>
          </p:nvSpPr>
          <p:spPr>
            <a:xfrm>
              <a:off x="5990806" y="1821325"/>
              <a:ext cx="392836" cy="48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3B39EA-8FCF-1DFA-9F2F-A6A3927173EB}"/>
                </a:ext>
              </a:extLst>
            </p:cNvPr>
            <p:cNvSpPr/>
            <p:nvPr/>
          </p:nvSpPr>
          <p:spPr>
            <a:xfrm>
              <a:off x="2367524" y="1756772"/>
              <a:ext cx="392836" cy="480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25143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EE209-285C-34AB-7B6B-6DAECDF121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6D126-7809-E109-2764-92B3267FC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730"/>
            <a:ext cx="8358328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Can we measure thrombus properties?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AC82D1-9DA5-F7C7-962C-984247ADF314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415E04A-6E19-D5E1-56F8-CE801B15E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13915A-8CB5-508D-5422-B6B4F641A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390" y="1534076"/>
            <a:ext cx="5466797" cy="419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72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F7E82-07CA-7AD0-58D8-7A68C30EA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F198C-D62B-BD67-7957-924022A9D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730"/>
            <a:ext cx="8358328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Can we measure thrombus properties?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5195E65-D211-A4D2-F78D-EA4E01F3C45A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0B1E7D4-3444-DE0F-1937-B5C73BA15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BA9F4D-D241-30DA-2FF8-CC405B2C0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4076"/>
            <a:ext cx="5466797" cy="41959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7C42D69-42A8-D593-8934-37448FF50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37175"/>
            <a:ext cx="9144000" cy="338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744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022D6-DCD2-3A45-B700-776D0ABD7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1A157-17D5-C5CB-5BE9-6F86D3C80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730"/>
            <a:ext cx="8358328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Data from patients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63A6B0-6C64-DA84-8029-7241D70ECB88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2F687466-325C-A98F-EB89-E3C9617E2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869A6C-A7B2-C939-8E32-4215784B92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052" y="843607"/>
            <a:ext cx="7134447" cy="528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71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1E870-D045-31A9-667C-3881FF0A6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DEC53EB-0EFC-A5B3-F5B5-850BD99EA258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E6D20CB3-0634-BB7E-6FBC-FA3BC6E38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F0ECA31-D7F3-212F-8852-42290E10D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730"/>
            <a:ext cx="8358328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Can we measure thrombus properties?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B4C3C8-37C3-E048-498E-C857D389A802}"/>
              </a:ext>
            </a:extLst>
          </p:cNvPr>
          <p:cNvSpPr/>
          <p:nvPr/>
        </p:nvSpPr>
        <p:spPr>
          <a:xfrm>
            <a:off x="2806995" y="1818767"/>
            <a:ext cx="797442" cy="743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9C1CB1-488D-75A6-39D0-E94CCBAA7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9928"/>
            <a:ext cx="9144000" cy="429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449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33E14-1580-EAAA-9FC9-89597ED69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2E8220-60A5-1A54-31F8-9EC3A17824C9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9F8C85D-5D99-96D9-8FF6-6017D6F02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5040017-5879-BF77-A9C1-CC99A5B19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730"/>
            <a:ext cx="835832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Can we accurately measure thrombus properties?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F6BA70-8C08-39AD-4B6D-914EE2ACC3A0}"/>
              </a:ext>
            </a:extLst>
          </p:cNvPr>
          <p:cNvSpPr/>
          <p:nvPr/>
        </p:nvSpPr>
        <p:spPr>
          <a:xfrm>
            <a:off x="2806995" y="1818767"/>
            <a:ext cx="797442" cy="743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8DD747-1F6C-B68C-6692-902BCB6D9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1276350"/>
            <a:ext cx="840105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072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9C804-4986-D9FE-2A9E-744D2E2C5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5DBFE91-011A-81BD-629A-598FB9085C97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8EC8163-BDE6-299F-A159-8F639BB57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247781A-0459-5ADB-100F-1AD6BA2C6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730"/>
            <a:ext cx="835832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Can we accurately measure thrombus properties?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73F7A2-7ACE-1DB1-2F8B-A4F079890308}"/>
              </a:ext>
            </a:extLst>
          </p:cNvPr>
          <p:cNvSpPr/>
          <p:nvPr/>
        </p:nvSpPr>
        <p:spPr>
          <a:xfrm>
            <a:off x="2806995" y="1818767"/>
            <a:ext cx="797442" cy="743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DE028A-BB9B-2D49-9096-27480B59B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04109"/>
            <a:ext cx="9144000" cy="344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199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F5B02-092A-6F35-FD1E-9F2326C00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A08F144-6EC0-23D5-E0DC-553E1A353FF5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02D5854-DE15-E80D-1A95-3D7242BEDA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DE529F2-AD4C-CE22-B60F-455F48D8F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730"/>
            <a:ext cx="835832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Can we accurately measure thrombus properties?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D4393E0-1604-7BB1-6D49-8719F6950E6C}"/>
              </a:ext>
            </a:extLst>
          </p:cNvPr>
          <p:cNvSpPr/>
          <p:nvPr/>
        </p:nvSpPr>
        <p:spPr>
          <a:xfrm>
            <a:off x="2806995" y="1818767"/>
            <a:ext cx="797442" cy="74368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034D24-8960-FF19-2BA4-16DC9137F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4730"/>
            <a:ext cx="9144000" cy="22344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49A1F1-6C90-0A80-3E1D-AEFC1173B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01115"/>
            <a:ext cx="9144000" cy="289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335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DE89BC8-F18C-922E-C92D-AA839D73A870}"/>
              </a:ext>
            </a:extLst>
          </p:cNvPr>
          <p:cNvSpPr txBox="1"/>
          <p:nvPr/>
        </p:nvSpPr>
        <p:spPr>
          <a:xfrm>
            <a:off x="5420024" y="6279482"/>
            <a:ext cx="35256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Cahalane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  </a:t>
            </a:r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Annals of Biomedical Engineering, 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9D35AF-77AB-637C-7F58-FD631633F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F59B0B3-33DA-11D5-B537-BDF2FCCAFAF9}"/>
              </a:ext>
            </a:extLst>
          </p:cNvPr>
          <p:cNvSpPr/>
          <p:nvPr/>
        </p:nvSpPr>
        <p:spPr>
          <a:xfrm>
            <a:off x="5954233" y="2242716"/>
            <a:ext cx="393404" cy="4918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F40E633-2ACC-551F-1204-5F6A53250F8D}"/>
              </a:ext>
            </a:extLst>
          </p:cNvPr>
          <p:cNvSpPr/>
          <p:nvPr/>
        </p:nvSpPr>
        <p:spPr>
          <a:xfrm>
            <a:off x="2927498" y="2150562"/>
            <a:ext cx="393404" cy="4918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91C1BCA-7BA8-F1AB-06BB-F8258903F1D8}"/>
              </a:ext>
            </a:extLst>
          </p:cNvPr>
          <p:cNvSpPr/>
          <p:nvPr/>
        </p:nvSpPr>
        <p:spPr>
          <a:xfrm>
            <a:off x="-14185" y="2217898"/>
            <a:ext cx="393404" cy="4918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325BE60-A71F-91AC-AAD1-D8AF2F30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730"/>
            <a:ext cx="8358328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Data from thrombus analogues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3B87BDC-760B-18C0-1847-976AB8DA4B7D}"/>
              </a:ext>
            </a:extLst>
          </p:cNvPr>
          <p:cNvGrpSpPr/>
          <p:nvPr/>
        </p:nvGrpSpPr>
        <p:grpSpPr>
          <a:xfrm>
            <a:off x="1382232" y="1550179"/>
            <a:ext cx="5507666" cy="4238140"/>
            <a:chOff x="1382232" y="1550179"/>
            <a:chExt cx="5507666" cy="423814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C4481C1-7E41-131D-3191-668AD0103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67491"/>
            <a:stretch/>
          </p:blipFill>
          <p:spPr>
            <a:xfrm>
              <a:off x="1382232" y="1550179"/>
              <a:ext cx="5507666" cy="4238140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0C75815-E39E-B267-C7D8-D3356BD43528}"/>
                </a:ext>
              </a:extLst>
            </p:cNvPr>
            <p:cNvSpPr/>
            <p:nvPr/>
          </p:nvSpPr>
          <p:spPr>
            <a:xfrm>
              <a:off x="1594884" y="1550179"/>
              <a:ext cx="712381" cy="7990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482290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836" y="526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Mechanical forces acting on a thrombus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3748FF4-E2B7-9438-3B18-6427ABE65C03}"/>
              </a:ext>
            </a:extLst>
          </p:cNvPr>
          <p:cNvGrpSpPr/>
          <p:nvPr/>
        </p:nvGrpSpPr>
        <p:grpSpPr>
          <a:xfrm>
            <a:off x="665525" y="1024569"/>
            <a:ext cx="8181020" cy="5093028"/>
            <a:chOff x="665525" y="1024569"/>
            <a:chExt cx="8181020" cy="50930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1ECA34-83AA-D39D-FED2-5E3D25E1F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525" y="1148266"/>
              <a:ext cx="8181020" cy="496933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718E30B-714D-6622-7D36-59D82B2CBD50}"/>
                </a:ext>
              </a:extLst>
            </p:cNvPr>
            <p:cNvSpPr/>
            <p:nvPr/>
          </p:nvSpPr>
          <p:spPr>
            <a:xfrm flipH="1">
              <a:off x="4572000" y="1024569"/>
              <a:ext cx="616944" cy="484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808DEA4-AEB1-F644-6B64-5DB61332C447}"/>
                </a:ext>
              </a:extLst>
            </p:cNvPr>
            <p:cNvSpPr/>
            <p:nvPr/>
          </p:nvSpPr>
          <p:spPr>
            <a:xfrm flipH="1">
              <a:off x="701308" y="1024569"/>
              <a:ext cx="616944" cy="484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F48CAF2-C53F-62D6-7DCE-47364127D5A0}"/>
                </a:ext>
              </a:extLst>
            </p:cNvPr>
            <p:cNvSpPr/>
            <p:nvPr/>
          </p:nvSpPr>
          <p:spPr>
            <a:xfrm flipH="1">
              <a:off x="4568328" y="3852232"/>
              <a:ext cx="616944" cy="484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D6954FF-1AE9-FC88-D63B-56B1CDBC01EF}"/>
                </a:ext>
              </a:extLst>
            </p:cNvPr>
            <p:cNvSpPr/>
            <p:nvPr/>
          </p:nvSpPr>
          <p:spPr>
            <a:xfrm flipH="1">
              <a:off x="730587" y="3861413"/>
              <a:ext cx="616944" cy="484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576361F7-4C22-B795-103C-3DE5EA8A3C29}"/>
              </a:ext>
            </a:extLst>
          </p:cNvPr>
          <p:cNvSpPr txBox="1">
            <a:spLocks/>
          </p:cNvSpPr>
          <p:nvPr/>
        </p:nvSpPr>
        <p:spPr>
          <a:xfrm>
            <a:off x="5486718" y="6500218"/>
            <a:ext cx="2966428" cy="26955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IE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Liu </a:t>
            </a:r>
            <a:r>
              <a:rPr lang="en-I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 JNIS (2020)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2643AFC-619A-4615-201F-FBE494565A25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9AE94B2-325F-CE51-EBA9-85E8C9F551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344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69C09D-149F-E405-4ABC-E6D167C39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C2836C3-8418-46BF-4933-B69A8816E928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204EBB4-BD8D-DE03-0226-9F2D4F70D941}"/>
              </a:ext>
            </a:extLst>
          </p:cNvPr>
          <p:cNvSpPr txBox="1"/>
          <p:nvPr/>
        </p:nvSpPr>
        <p:spPr>
          <a:xfrm>
            <a:off x="5420024" y="6279482"/>
            <a:ext cx="35256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Cahalane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  </a:t>
            </a:r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Annals of Biomedical Engineering, 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0BC3E1-9BB1-8088-4B19-BAE2373E1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1D9C4CE-5840-2649-9563-96D16BFAF462}"/>
              </a:ext>
            </a:extLst>
          </p:cNvPr>
          <p:cNvSpPr/>
          <p:nvPr/>
        </p:nvSpPr>
        <p:spPr>
          <a:xfrm>
            <a:off x="5954233" y="2242716"/>
            <a:ext cx="393404" cy="4918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1D51EA-3C11-874F-8E38-0C1AED3DA6FE}"/>
              </a:ext>
            </a:extLst>
          </p:cNvPr>
          <p:cNvSpPr/>
          <p:nvPr/>
        </p:nvSpPr>
        <p:spPr>
          <a:xfrm>
            <a:off x="2927498" y="2150562"/>
            <a:ext cx="393404" cy="4918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A11775D-8250-DA30-EACF-F60FF3087565}"/>
              </a:ext>
            </a:extLst>
          </p:cNvPr>
          <p:cNvSpPr/>
          <p:nvPr/>
        </p:nvSpPr>
        <p:spPr>
          <a:xfrm>
            <a:off x="-14185" y="2217898"/>
            <a:ext cx="393404" cy="4918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06AC83CD-A6A0-718A-0A78-B059DC618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730"/>
            <a:ext cx="8358328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Data from thrombus analogues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2844FA-A8F7-08F2-C0C1-0F66782A8C97}"/>
              </a:ext>
            </a:extLst>
          </p:cNvPr>
          <p:cNvGrpSpPr/>
          <p:nvPr/>
        </p:nvGrpSpPr>
        <p:grpSpPr>
          <a:xfrm>
            <a:off x="1361290" y="1399916"/>
            <a:ext cx="5677463" cy="4390269"/>
            <a:chOff x="1701532" y="1496260"/>
            <a:chExt cx="5163879" cy="40387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8C68524-4F3A-1B1F-99A3-12ED4921E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2509" r="35506"/>
            <a:stretch/>
          </p:blipFill>
          <p:spPr>
            <a:xfrm>
              <a:off x="1701532" y="1496260"/>
              <a:ext cx="5163879" cy="403873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78F037B-5DFA-FCD0-18B4-4DB2ACB02D08}"/>
                </a:ext>
              </a:extLst>
            </p:cNvPr>
            <p:cNvSpPr/>
            <p:nvPr/>
          </p:nvSpPr>
          <p:spPr>
            <a:xfrm>
              <a:off x="1765328" y="1496260"/>
              <a:ext cx="648263" cy="7464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031959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55319B-5497-5D96-4F22-AF6093B729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A15C97ED-0F1F-C54C-F228-A3AC986775E2}"/>
              </a:ext>
            </a:extLst>
          </p:cNvPr>
          <p:cNvGrpSpPr/>
          <p:nvPr/>
        </p:nvGrpSpPr>
        <p:grpSpPr>
          <a:xfrm>
            <a:off x="1289751" y="342873"/>
            <a:ext cx="6977063" cy="5909838"/>
            <a:chOff x="247649" y="1933576"/>
            <a:chExt cx="4857751" cy="4111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0CD8C9F-E100-5F96-451E-FBF99604A7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4028" r="36505"/>
            <a:stretch/>
          </p:blipFill>
          <p:spPr>
            <a:xfrm>
              <a:off x="247650" y="1933576"/>
              <a:ext cx="4286250" cy="4111800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EFE3A24-8D9E-A5EA-1523-B58AF82C4C93}"/>
                </a:ext>
              </a:extLst>
            </p:cNvPr>
            <p:cNvSpPr/>
            <p:nvPr/>
          </p:nvSpPr>
          <p:spPr>
            <a:xfrm>
              <a:off x="247649" y="2428875"/>
              <a:ext cx="571501" cy="571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79CD4E-C6CA-6530-8EEC-7D1484F4400E}"/>
                </a:ext>
              </a:extLst>
            </p:cNvPr>
            <p:cNvSpPr/>
            <p:nvPr/>
          </p:nvSpPr>
          <p:spPr>
            <a:xfrm>
              <a:off x="4533899" y="2362200"/>
              <a:ext cx="571501" cy="5715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8086C33-84D5-DDE9-17DD-915FD2A28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7779"/>
            <a:ext cx="845345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Mechanical properties: impact of RBC content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DE23FA-2E61-DB39-3771-B332FBACE8C5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08A7404-85CA-9F94-1B47-44DD3459507C}"/>
              </a:ext>
            </a:extLst>
          </p:cNvPr>
          <p:cNvSpPr txBox="1"/>
          <p:nvPr/>
        </p:nvSpPr>
        <p:spPr>
          <a:xfrm>
            <a:off x="5420024" y="6279482"/>
            <a:ext cx="35256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Cahalane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  </a:t>
            </a:r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Annals of Biomedical Engineering, 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8270134-4EB9-0FAC-BC70-4DE42C6680D6}"/>
              </a:ext>
            </a:extLst>
          </p:cNvPr>
          <p:cNvGrpSpPr/>
          <p:nvPr/>
        </p:nvGrpSpPr>
        <p:grpSpPr>
          <a:xfrm>
            <a:off x="4055844" y="1440720"/>
            <a:ext cx="2486644" cy="1100447"/>
            <a:chOff x="4055844" y="1440720"/>
            <a:chExt cx="2486644" cy="110044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0F84A5A5-C332-106A-69AF-67D1CA0F258E}"/>
                </a:ext>
              </a:extLst>
            </p:cNvPr>
            <p:cNvSpPr/>
            <p:nvPr/>
          </p:nvSpPr>
          <p:spPr>
            <a:xfrm>
              <a:off x="4743741" y="2261532"/>
              <a:ext cx="313055" cy="279635"/>
            </a:xfrm>
            <a:prstGeom prst="ellipse">
              <a:avLst/>
            </a:prstGeom>
            <a:noFill/>
            <a:ln w="31750">
              <a:solidFill>
                <a:srgbClr val="00B05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44BD6B2-55A0-2376-EF7A-7E6FF2259ED1}"/>
                </a:ext>
              </a:extLst>
            </p:cNvPr>
            <p:cNvCxnSpPr/>
            <p:nvPr/>
          </p:nvCxnSpPr>
          <p:spPr>
            <a:xfrm>
              <a:off x="4055844" y="2059233"/>
              <a:ext cx="612396" cy="259625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D0FFBCF-944C-60DE-8D1F-AFD601C51E44}"/>
                </a:ext>
              </a:extLst>
            </p:cNvPr>
            <p:cNvSpPr/>
            <p:nvPr/>
          </p:nvSpPr>
          <p:spPr>
            <a:xfrm>
              <a:off x="6229433" y="1643019"/>
              <a:ext cx="313055" cy="279635"/>
            </a:xfrm>
            <a:prstGeom prst="ellipse">
              <a:avLst/>
            </a:prstGeom>
            <a:noFill/>
            <a:ln w="31750">
              <a:solidFill>
                <a:srgbClr val="00B050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FFC36B0-3940-81A1-04EF-516D28B06575}"/>
                </a:ext>
              </a:extLst>
            </p:cNvPr>
            <p:cNvCxnSpPr/>
            <p:nvPr/>
          </p:nvCxnSpPr>
          <p:spPr>
            <a:xfrm>
              <a:off x="5541536" y="1440720"/>
              <a:ext cx="612396" cy="259625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E624328-F708-BAE7-20BF-9FB5AF65E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6952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2284C884-6830-3579-97AA-6CDB9D1E453A}"/>
              </a:ext>
            </a:extLst>
          </p:cNvPr>
          <p:cNvSpPr/>
          <p:nvPr/>
        </p:nvSpPr>
        <p:spPr>
          <a:xfrm>
            <a:off x="4135771" y="1140902"/>
            <a:ext cx="436228" cy="3775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65AE5DA-861B-A983-3119-C03858AC1FA2}"/>
              </a:ext>
            </a:extLst>
          </p:cNvPr>
          <p:cNvGrpSpPr/>
          <p:nvPr/>
        </p:nvGrpSpPr>
        <p:grpSpPr>
          <a:xfrm>
            <a:off x="1414811" y="1190625"/>
            <a:ext cx="5324475" cy="4476750"/>
            <a:chOff x="1901373" y="1190625"/>
            <a:chExt cx="5324475" cy="44767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006607-54D2-9D03-3647-4D7754687C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1373" y="1190625"/>
              <a:ext cx="5324475" cy="447675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FA2BA04-4F6C-67E8-A090-C37B6BCA9DC1}"/>
                </a:ext>
              </a:extLst>
            </p:cNvPr>
            <p:cNvSpPr/>
            <p:nvPr/>
          </p:nvSpPr>
          <p:spPr>
            <a:xfrm>
              <a:off x="4212670" y="1293302"/>
              <a:ext cx="436228" cy="377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A84A47C-D096-04B9-5363-7FDFCF66CC82}"/>
                </a:ext>
              </a:extLst>
            </p:cNvPr>
            <p:cNvSpPr/>
            <p:nvPr/>
          </p:nvSpPr>
          <p:spPr>
            <a:xfrm>
              <a:off x="4138567" y="3425506"/>
              <a:ext cx="436228" cy="377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6B4540F-E51A-8F4B-754D-7D0D76E6C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19" r="5862"/>
          <a:stretch/>
        </p:blipFill>
        <p:spPr>
          <a:xfrm rot="5400000">
            <a:off x="5442798" y="2929476"/>
            <a:ext cx="4328017" cy="850315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EC0D7515-8E0A-C624-67D9-7F9FEA853628}"/>
              </a:ext>
            </a:extLst>
          </p:cNvPr>
          <p:cNvSpPr/>
          <p:nvPr/>
        </p:nvSpPr>
        <p:spPr>
          <a:xfrm>
            <a:off x="1568741" y="3556932"/>
            <a:ext cx="313055" cy="279635"/>
          </a:xfrm>
          <a:prstGeom prst="ellipse">
            <a:avLst/>
          </a:prstGeom>
          <a:noFill/>
          <a:ln w="31750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995BE6D-95FC-C7C5-B6A5-617B4C280E4F}"/>
              </a:ext>
            </a:extLst>
          </p:cNvPr>
          <p:cNvSpPr/>
          <p:nvPr/>
        </p:nvSpPr>
        <p:spPr>
          <a:xfrm>
            <a:off x="4229452" y="3549941"/>
            <a:ext cx="313055" cy="279635"/>
          </a:xfrm>
          <a:prstGeom prst="ellipse">
            <a:avLst/>
          </a:prstGeom>
          <a:noFill/>
          <a:ln w="31750">
            <a:solidFill>
              <a:srgbClr val="00B05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A984D11-8662-DEBB-976E-1C375913E360}"/>
              </a:ext>
            </a:extLst>
          </p:cNvPr>
          <p:cNvCxnSpPr/>
          <p:nvPr/>
        </p:nvCxnSpPr>
        <p:spPr>
          <a:xfrm>
            <a:off x="880844" y="3354633"/>
            <a:ext cx="612396" cy="259625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DE80664-6AAE-6485-8E41-7B7CB6A112ED}"/>
              </a:ext>
            </a:extLst>
          </p:cNvPr>
          <p:cNvSpPr/>
          <p:nvPr/>
        </p:nvSpPr>
        <p:spPr>
          <a:xfrm>
            <a:off x="7168002" y="4183423"/>
            <a:ext cx="850315" cy="1335219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1C836D-0572-0FDD-E49A-8336E77C31B7}"/>
              </a:ext>
            </a:extLst>
          </p:cNvPr>
          <p:cNvSpPr/>
          <p:nvPr/>
        </p:nvSpPr>
        <p:spPr>
          <a:xfrm>
            <a:off x="7173495" y="2588900"/>
            <a:ext cx="850315" cy="1590446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28E520-6795-A64E-D8A4-4181EE5EB95D}"/>
              </a:ext>
            </a:extLst>
          </p:cNvPr>
          <p:cNvSpPr/>
          <p:nvPr/>
        </p:nvSpPr>
        <p:spPr>
          <a:xfrm>
            <a:off x="7173495" y="1177698"/>
            <a:ext cx="850315" cy="1392630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1393E7-A5A8-78D8-298D-72031546A764}"/>
              </a:ext>
            </a:extLst>
          </p:cNvPr>
          <p:cNvSpPr txBox="1"/>
          <p:nvPr/>
        </p:nvSpPr>
        <p:spPr>
          <a:xfrm>
            <a:off x="8177098" y="2369619"/>
            <a:ext cx="368489" cy="28082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 fontScale="92500"/>
          </a:bodyPr>
          <a:lstStyle/>
          <a:p>
            <a:pPr algn="l"/>
            <a:r>
              <a:rPr lang="en-GB" sz="1200" b="1" dirty="0"/>
              <a:t>0%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76CC7A-E5DC-8F57-C3EA-EE77814F08DA}"/>
              </a:ext>
            </a:extLst>
          </p:cNvPr>
          <p:cNvSpPr txBox="1"/>
          <p:nvPr/>
        </p:nvSpPr>
        <p:spPr>
          <a:xfrm>
            <a:off x="8122521" y="5117014"/>
            <a:ext cx="516341" cy="5423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en-GB" sz="1200" b="1" dirty="0"/>
              <a:t>80%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3CD331-060C-ADE2-BB91-9B7B4DAF2FEE}"/>
              </a:ext>
            </a:extLst>
          </p:cNvPr>
          <p:cNvSpPr txBox="1"/>
          <p:nvPr/>
        </p:nvSpPr>
        <p:spPr>
          <a:xfrm>
            <a:off x="8111633" y="3803011"/>
            <a:ext cx="516341" cy="5423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l"/>
            <a:r>
              <a:rPr lang="en-GB" sz="1200" b="1" dirty="0"/>
              <a:t>10%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4599A43-2D94-5AA0-21FF-10762A46C75F}"/>
              </a:ext>
            </a:extLst>
          </p:cNvPr>
          <p:cNvSpPr txBox="1"/>
          <p:nvPr/>
        </p:nvSpPr>
        <p:spPr>
          <a:xfrm>
            <a:off x="5618328" y="6273883"/>
            <a:ext cx="35256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Cahalane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  </a:t>
            </a:r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Annals of Biomedical Engineering, 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82F994E-6764-4DD2-006F-DA794B3C8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7779"/>
            <a:ext cx="845345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Mechanical properties: impact of RBC content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FC6F05-0358-807A-C9D7-8F8A5D5EE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0160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B7C9F9EB-2E54-58AD-0EC4-E0CAAF316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7779"/>
            <a:ext cx="8453452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Mechanical properties: platelet and RBC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C417B4-069E-DCDF-3289-66EB19990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529" y="1021761"/>
            <a:ext cx="7062004" cy="50617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EE8A32-FA78-04A1-C5CF-7057337ED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5A2FA0-6453-A5F0-F6C1-F0ED769C28E3}"/>
              </a:ext>
            </a:extLst>
          </p:cNvPr>
          <p:cNvSpPr txBox="1"/>
          <p:nvPr/>
        </p:nvSpPr>
        <p:spPr>
          <a:xfrm>
            <a:off x="5618328" y="6273883"/>
            <a:ext cx="35256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Cahalane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  </a:t>
            </a:r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Annals of Biomedical Engineering, 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7160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46D24-FC04-FACC-6E2B-8BB769C93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B8D93-74C0-FB4B-533D-C0416341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1616"/>
            <a:ext cx="835832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Mechanical properties: take home message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B0E2659-84A5-E682-9571-C3312421427E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F6B89457-A208-7E7D-E128-377DEEE85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462C20D-0C37-1CD8-8C6B-44A1E9472858}"/>
              </a:ext>
            </a:extLst>
          </p:cNvPr>
          <p:cNvSpPr/>
          <p:nvPr/>
        </p:nvSpPr>
        <p:spPr>
          <a:xfrm>
            <a:off x="165253" y="5100810"/>
            <a:ext cx="517793" cy="462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27E5CC-4B25-001A-82CA-08EE67A50AFB}"/>
              </a:ext>
            </a:extLst>
          </p:cNvPr>
          <p:cNvSpPr txBox="1"/>
          <p:nvPr/>
        </p:nvSpPr>
        <p:spPr bwMode="auto">
          <a:xfrm>
            <a:off x="591136" y="818337"/>
            <a:ext cx="7991003" cy="511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Patient data: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Variation in mechanical properties is enormous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Correlation with composition seem to be rather intuitive initially</a:t>
            </a:r>
          </a:p>
          <a:p>
            <a:pPr>
              <a:lnSpc>
                <a:spcPct val="150000"/>
              </a:lnSpc>
            </a:pPr>
            <a:endParaRPr lang="en-IE" sz="2000" kern="0" dirty="0"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Thrombus analogue data: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Don’t underestimate how much effort it takes to generate protocols to perform reproducible experiments on thrombi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The interplay between RBC and platelets is intricate and the platelets might dominate the mechanical properties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E" sz="2000" b="1" kern="0" dirty="0"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7995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D752BE-20F9-521F-678D-BB8A7DFD3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3DB91-E9FE-84A6-5233-8C9B50567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161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Topics: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10AE0C-8167-AC53-5BC0-A2E4D647DB27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2" descr="Laser Tweezers” to Study Blood Clots | Medgadget">
            <a:extLst>
              <a:ext uri="{FF2B5EF4-FFF2-40B4-BE49-F238E27FC236}">
                <a16:creationId xmlns:a16="http://schemas.microsoft.com/office/drawing/2014/main" id="{F8AD145A-B31E-3637-D0E1-E875958D7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saturation sat="3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0" b="2670"/>
          <a:stretch/>
        </p:blipFill>
        <p:spPr bwMode="auto">
          <a:xfrm>
            <a:off x="-293684" y="823050"/>
            <a:ext cx="9599166" cy="5298485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91B868-4827-34BE-2925-F3952EF51A3E}"/>
              </a:ext>
            </a:extLst>
          </p:cNvPr>
          <p:cNvSpPr txBox="1"/>
          <p:nvPr/>
        </p:nvSpPr>
        <p:spPr bwMode="auto">
          <a:xfrm>
            <a:off x="260634" y="1826671"/>
            <a:ext cx="9044848" cy="326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How do thrombi from patients look?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Can we regenerate thrombi in-vitro?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How do we measure the mechanical properties?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solidFill>
                  <a:srgbClr val="FF0000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Can we image the mechanical properties of thrombi?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How can we remove thrombi efficiently?</a:t>
            </a:r>
            <a:endParaRPr lang="en-IE" sz="2000" kern="0" dirty="0"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IE" sz="2000" kern="0" dirty="0"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725B07-FA8B-5F4B-BA2A-F1873FBC3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021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D73A15DA-AF07-B922-AFEC-5852C1697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647" y="1223052"/>
            <a:ext cx="7636385" cy="47046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6334F9-106F-4715-7950-471DCACC3C59}"/>
              </a:ext>
            </a:extLst>
          </p:cNvPr>
          <p:cNvSpPr txBox="1"/>
          <p:nvPr/>
        </p:nvSpPr>
        <p:spPr>
          <a:xfrm>
            <a:off x="5466920" y="904558"/>
            <a:ext cx="35256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Cahalane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  </a:t>
            </a:r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Annals of Biomedical Engineering, 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(2023)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059DB09-3137-BEA0-6C89-CD1D10FD0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7779"/>
            <a:ext cx="845345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Mechanical properties: can we image them?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62CA37-FA52-3D3F-2097-C3F9343A7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6095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59679D-EACC-E2C6-D6CA-017A94485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7779"/>
            <a:ext cx="8453452" cy="11430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Mechanical properties: imaging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64FF4F-E40C-ADA9-73EE-7FB946467EAF}"/>
              </a:ext>
            </a:extLst>
          </p:cNvPr>
          <p:cNvGrpSpPr/>
          <p:nvPr/>
        </p:nvGrpSpPr>
        <p:grpSpPr>
          <a:xfrm>
            <a:off x="0" y="1590675"/>
            <a:ext cx="9110599" cy="3676650"/>
            <a:chOff x="0" y="1590675"/>
            <a:chExt cx="9110599" cy="367665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DB9A38-313E-3A21-1A01-CD46DCB8E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524" y="1590675"/>
              <a:ext cx="8982075" cy="367665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D1F9262-51A0-C2DD-D494-D8880316DF2C}"/>
                </a:ext>
              </a:extLst>
            </p:cNvPr>
            <p:cNvSpPr/>
            <p:nvPr/>
          </p:nvSpPr>
          <p:spPr>
            <a:xfrm>
              <a:off x="0" y="1590675"/>
              <a:ext cx="870333" cy="477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0B9DC8F-F073-2248-A072-34DD503841B1}"/>
                </a:ext>
              </a:extLst>
            </p:cNvPr>
            <p:cNvSpPr/>
            <p:nvPr/>
          </p:nvSpPr>
          <p:spPr>
            <a:xfrm>
              <a:off x="4845595" y="1687990"/>
              <a:ext cx="870333" cy="477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5E48076-790D-20FF-F2F7-BF98DC251B8F}"/>
                </a:ext>
              </a:extLst>
            </p:cNvPr>
            <p:cNvSpPr/>
            <p:nvPr/>
          </p:nvSpPr>
          <p:spPr>
            <a:xfrm>
              <a:off x="6485272" y="1653101"/>
              <a:ext cx="870333" cy="477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E433B9-FA23-DE22-C13A-B8DC3EA91B62}"/>
                </a:ext>
              </a:extLst>
            </p:cNvPr>
            <p:cNvSpPr/>
            <p:nvPr/>
          </p:nvSpPr>
          <p:spPr>
            <a:xfrm>
              <a:off x="2440242" y="1695331"/>
              <a:ext cx="870333" cy="477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7EFCC01-4EAF-D10A-E5E6-137A4970C5CD}"/>
              </a:ext>
            </a:extLst>
          </p:cNvPr>
          <p:cNvSpPr txBox="1"/>
          <p:nvPr/>
        </p:nvSpPr>
        <p:spPr>
          <a:xfrm>
            <a:off x="6555787" y="6312620"/>
            <a:ext cx="35256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Cahalane</a:t>
            </a:r>
            <a:r>
              <a:rPr lang="en-US" sz="1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al.  in</a:t>
            </a:r>
            <a:r>
              <a:rPr lang="en-US" sz="1000" i="1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preparation</a:t>
            </a:r>
            <a:endParaRPr lang="en-GB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AF5C30-22F8-0562-598A-432B2A7057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942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59679D-EACC-E2C6-D6CA-017A94485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7779"/>
            <a:ext cx="8453452" cy="11430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Mechanical properties: imaging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FD7973B-D703-996B-53CB-2FF18449C3CA}"/>
              </a:ext>
            </a:extLst>
          </p:cNvPr>
          <p:cNvGrpSpPr/>
          <p:nvPr/>
        </p:nvGrpSpPr>
        <p:grpSpPr>
          <a:xfrm>
            <a:off x="0" y="1559886"/>
            <a:ext cx="8187265" cy="3197989"/>
            <a:chOff x="0" y="1571882"/>
            <a:chExt cx="4997303" cy="19519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3DB9A38-313E-3A21-1A01-CD46DCB8E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45795" b="46909"/>
            <a:stretch/>
          </p:blipFill>
          <p:spPr>
            <a:xfrm>
              <a:off x="128525" y="1571882"/>
              <a:ext cx="4868778" cy="195197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D1F9262-51A0-C2DD-D494-D8880316DF2C}"/>
                </a:ext>
              </a:extLst>
            </p:cNvPr>
            <p:cNvSpPr/>
            <p:nvPr/>
          </p:nvSpPr>
          <p:spPr>
            <a:xfrm>
              <a:off x="0" y="1590675"/>
              <a:ext cx="870333" cy="477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5E433B9-FA23-DE22-C13A-B8DC3EA91B62}"/>
                </a:ext>
              </a:extLst>
            </p:cNvPr>
            <p:cNvSpPr/>
            <p:nvPr/>
          </p:nvSpPr>
          <p:spPr>
            <a:xfrm>
              <a:off x="2440242" y="1695331"/>
              <a:ext cx="870333" cy="477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45135D14-A387-2CA2-4BF8-9E00F65AE14A}"/>
              </a:ext>
            </a:extLst>
          </p:cNvPr>
          <p:cNvSpPr/>
          <p:nvPr/>
        </p:nvSpPr>
        <p:spPr>
          <a:xfrm>
            <a:off x="5613994" y="3444949"/>
            <a:ext cx="365813" cy="75891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46F808-09A6-623D-E638-B18BB5F9D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387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3E857-8C7E-C4A3-E2CD-19B16672C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A63787C-1285-3C24-65B5-F41132955E8F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EC30931-F285-8CE7-2A7F-0E2538637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7779"/>
            <a:ext cx="8453452" cy="11430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Mechanical properties: imaging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D324FB-C359-2304-CD02-356256133E8D}"/>
              </a:ext>
            </a:extLst>
          </p:cNvPr>
          <p:cNvGrpSpPr/>
          <p:nvPr/>
        </p:nvGrpSpPr>
        <p:grpSpPr>
          <a:xfrm>
            <a:off x="0" y="1559886"/>
            <a:ext cx="8187265" cy="3197989"/>
            <a:chOff x="0" y="1571882"/>
            <a:chExt cx="4997303" cy="19519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01F10F-46C5-56EC-DE5D-CAAEBB0A3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45795" b="46909"/>
            <a:stretch/>
          </p:blipFill>
          <p:spPr>
            <a:xfrm>
              <a:off x="128525" y="1571882"/>
              <a:ext cx="4868778" cy="195197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DB8BF9-B831-76D0-66B5-8AFF418EE969}"/>
                </a:ext>
              </a:extLst>
            </p:cNvPr>
            <p:cNvSpPr/>
            <p:nvPr/>
          </p:nvSpPr>
          <p:spPr>
            <a:xfrm>
              <a:off x="0" y="1590675"/>
              <a:ext cx="870333" cy="477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28291E-F7E5-D0AB-9759-AB80B9556AC3}"/>
                </a:ext>
              </a:extLst>
            </p:cNvPr>
            <p:cNvSpPr/>
            <p:nvPr/>
          </p:nvSpPr>
          <p:spPr>
            <a:xfrm>
              <a:off x="2440242" y="1695331"/>
              <a:ext cx="870333" cy="477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01936F3-659B-310B-A72D-D54D8845580A}"/>
              </a:ext>
            </a:extLst>
          </p:cNvPr>
          <p:cNvSpPr/>
          <p:nvPr/>
        </p:nvSpPr>
        <p:spPr>
          <a:xfrm>
            <a:off x="5613994" y="3444949"/>
            <a:ext cx="365813" cy="758910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2659FD-6E27-BA83-E7FF-C42E731C7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89AC88-99F5-1378-2293-7958D9A8CA7C}"/>
              </a:ext>
            </a:extLst>
          </p:cNvPr>
          <p:cNvSpPr/>
          <p:nvPr/>
        </p:nvSpPr>
        <p:spPr>
          <a:xfrm>
            <a:off x="7722790" y="3405963"/>
            <a:ext cx="365813" cy="758910"/>
          </a:xfrm>
          <a:prstGeom prst="rect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3168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836" y="526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What determines thrombus mechanics?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2" descr="Laser Tweezers” to Study Blood Clots | Medgadget">
            <a:extLst>
              <a:ext uri="{FF2B5EF4-FFF2-40B4-BE49-F238E27FC236}">
                <a16:creationId xmlns:a16="http://schemas.microsoft.com/office/drawing/2014/main" id="{16045605-669C-7B8F-0288-4DFE261DC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804" y="2626584"/>
            <a:ext cx="2826316" cy="1924585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igure 1. (a) Thrombi retrieved after thrombectomy, prior to fixation, appear heterogeneous in size, color and fragmentation. Thrombi can also be analyzed in a per pass manner. (b) Thrombi retrieved can display marked heterogeneity per pass. (c) After fixation, thrombi are processed and embedded in paraffin blocks.">
            <a:extLst>
              <a:ext uri="{FF2B5EF4-FFF2-40B4-BE49-F238E27FC236}">
                <a16:creationId xmlns:a16="http://schemas.microsoft.com/office/drawing/2014/main" id="{609F0331-48AA-A04B-6F65-EC161EDBA9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922" b="57520" l="16369" r="51711">
                        <a14:foregroundMark x1="50446" y1="48438" x2="50446" y2="48438"/>
                        <a14:foregroundMark x1="51711" y1="48242" x2="51711" y2="48242"/>
                        <a14:foregroundMark x1="24256" y1="46387" x2="24256" y2="46387"/>
                        <a14:foregroundMark x1="30804" y1="45898" x2="30804" y2="45898"/>
                        <a14:backgroundMark x1="34003" y1="45703" x2="34003" y2="45703"/>
                        <a14:backgroundMark x1="32440" y1="45703" x2="32440" y2="45703"/>
                        <a14:backgroundMark x1="31399" y1="45898" x2="31399" y2="45898"/>
                        <a14:backgroundMark x1="29018" y1="46289" x2="29018" y2="46289"/>
                        <a14:backgroundMark x1="25893" y1="46289" x2="25893" y2="46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95" t="43364" r="45972" b="40780"/>
          <a:stretch/>
        </p:blipFill>
        <p:spPr bwMode="auto">
          <a:xfrm rot="19105437">
            <a:off x="831535" y="2409530"/>
            <a:ext cx="2620049" cy="123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7D60C5-28D3-FA32-DC78-7DDBF83F8EF1}"/>
              </a:ext>
            </a:extLst>
          </p:cNvPr>
          <p:cNvSpPr txBox="1"/>
          <p:nvPr/>
        </p:nvSpPr>
        <p:spPr>
          <a:xfrm>
            <a:off x="6750529" y="2885395"/>
            <a:ext cx="2970796" cy="1162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1600" dirty="0">
                <a:solidFill>
                  <a:srgbClr val="FF0000"/>
                </a:solidFill>
              </a:rPr>
              <a:t>Red Blood Cells</a:t>
            </a:r>
          </a:p>
          <a:p>
            <a:pPr>
              <a:lnSpc>
                <a:spcPct val="150000"/>
              </a:lnSpc>
            </a:pPr>
            <a:r>
              <a:rPr lang="en-IE" sz="1600" dirty="0">
                <a:solidFill>
                  <a:srgbClr val="14ACCA"/>
                </a:solidFill>
              </a:rPr>
              <a:t>Fibrin fibre</a:t>
            </a:r>
          </a:p>
          <a:p>
            <a:pPr>
              <a:lnSpc>
                <a:spcPct val="150000"/>
              </a:lnSpc>
            </a:pPr>
            <a:r>
              <a:rPr lang="en-IE" sz="1600" dirty="0">
                <a:solidFill>
                  <a:srgbClr val="7030A0"/>
                </a:solidFill>
              </a:rPr>
              <a:t>Platelet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CACFCB-3353-C8B7-B102-A02882B3FED5}"/>
              </a:ext>
            </a:extLst>
          </p:cNvPr>
          <p:cNvSpPr/>
          <p:nvPr/>
        </p:nvSpPr>
        <p:spPr>
          <a:xfrm>
            <a:off x="1561952" y="2468258"/>
            <a:ext cx="1113294" cy="649546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EEA966A-3153-8208-450F-2978DEEAE93D}"/>
              </a:ext>
            </a:extLst>
          </p:cNvPr>
          <p:cNvCxnSpPr>
            <a:cxnSpLocks/>
            <a:stCxn id="19" idx="3"/>
            <a:endCxn id="5" idx="1"/>
          </p:cNvCxnSpPr>
          <p:nvPr/>
        </p:nvCxnSpPr>
        <p:spPr>
          <a:xfrm>
            <a:off x="2675246" y="2793032"/>
            <a:ext cx="919558" cy="7958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1F4E683-56AB-ADDD-4536-0C19B008BD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6453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459679D-EACC-E2C6-D6CA-017A94485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7779"/>
            <a:ext cx="8453452" cy="114300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Mechanical properties: PCCT imaging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786F2E-6861-DC4B-5C88-FEF2F60CC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CA7152-4B57-2C58-A570-17FB5C1FA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36" y="1990359"/>
            <a:ext cx="8091377" cy="352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4478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90871-43E0-B6D9-3ADB-EF96BA85A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B35CD-B11C-C1C9-F723-C4CF4B9B4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1616"/>
            <a:ext cx="8358328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Imaging properties: take home message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0682F9-4E89-D843-CF06-E29FB1802BF4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3CB2ECBC-220B-A972-76B8-5C11C33BD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53C337-3C89-F11F-4439-C167522BDD81}"/>
              </a:ext>
            </a:extLst>
          </p:cNvPr>
          <p:cNvSpPr/>
          <p:nvPr/>
        </p:nvSpPr>
        <p:spPr>
          <a:xfrm>
            <a:off x="165253" y="5100810"/>
            <a:ext cx="517793" cy="4627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746700-A032-9101-09E7-C3853E29ACD0}"/>
              </a:ext>
            </a:extLst>
          </p:cNvPr>
          <p:cNvSpPr txBox="1"/>
          <p:nvPr/>
        </p:nvSpPr>
        <p:spPr bwMode="auto">
          <a:xfrm>
            <a:off x="591136" y="818337"/>
            <a:ext cx="7991003" cy="5113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IE" sz="2000" b="1" kern="0" dirty="0"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Thrombus analogues: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Extremes can be imaged with some reliability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The link between conventional CT data, composition and mechanical properties( (</a:t>
            </a:r>
            <a:r>
              <a:rPr lang="en-IE" sz="1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no?</a:t>
            </a: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PCCT will provide more detailed information on composition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We might/will need to establish this link more firmly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E" sz="2000" b="1" kern="0" dirty="0"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Patient data: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These data are collected over the past two years, analyses in progress!</a:t>
            </a:r>
          </a:p>
        </p:txBody>
      </p:sp>
    </p:spTree>
    <p:extLst>
      <p:ext uri="{BB962C8B-B14F-4D97-AF65-F5344CB8AC3E}">
        <p14:creationId xmlns:p14="http://schemas.microsoft.com/office/powerpoint/2010/main" val="7280243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FF364-4815-1788-26C3-9855CF24D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0CAAE-2337-413E-80AD-52B6FDFD8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161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Topics: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8DC8AB-B406-C496-73B0-1F754D5D4C68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2" descr="Laser Tweezers” to Study Blood Clots | Medgadget">
            <a:extLst>
              <a:ext uri="{FF2B5EF4-FFF2-40B4-BE49-F238E27FC236}">
                <a16:creationId xmlns:a16="http://schemas.microsoft.com/office/drawing/2014/main" id="{7F65C722-712D-0ABB-A121-1405E664D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saturation sat="3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0" b="2670"/>
          <a:stretch/>
        </p:blipFill>
        <p:spPr bwMode="auto">
          <a:xfrm>
            <a:off x="-293684" y="823050"/>
            <a:ext cx="9599166" cy="5298485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5D69F9-B032-CF26-70CF-5601F7B93FE0}"/>
              </a:ext>
            </a:extLst>
          </p:cNvPr>
          <p:cNvSpPr txBox="1"/>
          <p:nvPr/>
        </p:nvSpPr>
        <p:spPr bwMode="auto">
          <a:xfrm>
            <a:off x="260634" y="1826671"/>
            <a:ext cx="9044848" cy="326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How do thrombi from patients look?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Can we regenerate thrombi in-vitro?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How do we measure the mechanical properties?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Can we image the mechanical properties of thrombi?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solidFill>
                  <a:srgbClr val="FF0000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How can we remove thrombi efficiently?</a:t>
            </a:r>
            <a:endParaRPr lang="en-IE" sz="2000" kern="0" dirty="0">
              <a:solidFill>
                <a:srgbClr val="FF0000"/>
              </a:solidFill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IE" sz="2000" kern="0" dirty="0"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43C53-5B30-B50A-24D9-6ABAFF34B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84573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AE7BD-EF47-056E-2159-C64D4DF9F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E87DE-3B96-DC7D-9811-CACF16E63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526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Mechanical forces acting on a thrombus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2E635FD-C25D-3F45-AC1E-56601DCAF770}"/>
              </a:ext>
            </a:extLst>
          </p:cNvPr>
          <p:cNvGrpSpPr/>
          <p:nvPr/>
        </p:nvGrpSpPr>
        <p:grpSpPr>
          <a:xfrm>
            <a:off x="665525" y="1024569"/>
            <a:ext cx="8181020" cy="5093028"/>
            <a:chOff x="665525" y="1024569"/>
            <a:chExt cx="8181020" cy="509302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73E11BD-8975-1498-8CDE-B7A0327743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525" y="1148266"/>
              <a:ext cx="8181020" cy="4969331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ECBB0C3-A074-F063-BB8E-48D847F22BCB}"/>
                </a:ext>
              </a:extLst>
            </p:cNvPr>
            <p:cNvSpPr/>
            <p:nvPr/>
          </p:nvSpPr>
          <p:spPr>
            <a:xfrm flipH="1">
              <a:off x="4572000" y="1024569"/>
              <a:ext cx="616944" cy="484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38EB0A0-06CB-98D6-CA87-53A2965341E2}"/>
                </a:ext>
              </a:extLst>
            </p:cNvPr>
            <p:cNvSpPr/>
            <p:nvPr/>
          </p:nvSpPr>
          <p:spPr>
            <a:xfrm flipH="1">
              <a:off x="701308" y="1024569"/>
              <a:ext cx="616944" cy="484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B3D3E8-0C3C-F1C6-CBC6-E6E4479BA1BC}"/>
                </a:ext>
              </a:extLst>
            </p:cNvPr>
            <p:cNvSpPr/>
            <p:nvPr/>
          </p:nvSpPr>
          <p:spPr>
            <a:xfrm flipH="1">
              <a:off x="4568328" y="3852232"/>
              <a:ext cx="616944" cy="484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8427C3-FDB4-6E4D-ABF9-305D6F6BF4BE}"/>
                </a:ext>
              </a:extLst>
            </p:cNvPr>
            <p:cNvSpPr/>
            <p:nvPr/>
          </p:nvSpPr>
          <p:spPr>
            <a:xfrm flipH="1">
              <a:off x="730587" y="3861413"/>
              <a:ext cx="616944" cy="484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E1B90C6F-D9FB-46F4-7ABD-CAF3A812ECEB}"/>
              </a:ext>
            </a:extLst>
          </p:cNvPr>
          <p:cNvSpPr txBox="1">
            <a:spLocks/>
          </p:cNvSpPr>
          <p:nvPr/>
        </p:nvSpPr>
        <p:spPr>
          <a:xfrm>
            <a:off x="5486718" y="6500218"/>
            <a:ext cx="2966428" cy="26955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IE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Liu </a:t>
            </a:r>
            <a:r>
              <a:rPr lang="en-I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 JNIS (2020)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687D966-5D6C-5176-FFC6-76BED4D331CB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F11E574-EA3A-34B5-0974-5A9EF5556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3394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E63B6-05EA-745B-8B82-B40F189C18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42F9F-C8C8-392A-165F-F712D22C3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526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What if we grip the thrombus?</a:t>
            </a:r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84B1E298-3C8E-C830-66AE-095DDA766B8A}"/>
              </a:ext>
            </a:extLst>
          </p:cNvPr>
          <p:cNvSpPr txBox="1">
            <a:spLocks/>
          </p:cNvSpPr>
          <p:nvPr/>
        </p:nvSpPr>
        <p:spPr>
          <a:xfrm>
            <a:off x="5486718" y="6500218"/>
            <a:ext cx="2966428" cy="26955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IE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Liu </a:t>
            </a:r>
            <a:r>
              <a:rPr lang="en-I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 JNIS (2020)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3AA4529-89AE-5702-C7D4-A7D9F4C1FDDE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8ABF0F2-2BF2-A6B1-0C53-7489BC882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94C042-D8DC-75EE-6F21-080058EB4F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475" y="933450"/>
            <a:ext cx="611505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532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096BFE-AE47-50B5-F09B-0E0A6D77A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678B6-646A-49F8-86F0-26D8E3DBB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526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What if we grip the thrombus?</a:t>
            </a:r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BF166C8C-E42B-88BA-E285-A63210CB5A3E}"/>
              </a:ext>
            </a:extLst>
          </p:cNvPr>
          <p:cNvSpPr txBox="1">
            <a:spLocks/>
          </p:cNvSpPr>
          <p:nvPr/>
        </p:nvSpPr>
        <p:spPr>
          <a:xfrm>
            <a:off x="5486718" y="6500218"/>
            <a:ext cx="2966428" cy="26955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IE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Liu </a:t>
            </a:r>
            <a:r>
              <a:rPr lang="en-I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 JNIS (2020)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21DB5E-6FF8-8BF6-5BD7-FF7313D46648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04A9389-4E98-390D-C822-A99A7E746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0D65FD-A160-8C36-4F1A-FE4E4A87C5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1446089"/>
            <a:ext cx="6429375" cy="18383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C47E53-12F0-B162-8CE8-462C2BC9C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373" y="3582237"/>
            <a:ext cx="674370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365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04C151-942D-9893-D0AD-A5C15E293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83940-D50B-B4DC-9A94-12F0A2D99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526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What if we grip the thrombus?</a:t>
            </a:r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0307F930-61E5-AB2D-8D0C-602380C5B28A}"/>
              </a:ext>
            </a:extLst>
          </p:cNvPr>
          <p:cNvSpPr txBox="1">
            <a:spLocks/>
          </p:cNvSpPr>
          <p:nvPr/>
        </p:nvSpPr>
        <p:spPr>
          <a:xfrm>
            <a:off x="5486718" y="6500218"/>
            <a:ext cx="2966428" cy="26955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IE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Liu </a:t>
            </a:r>
            <a:r>
              <a:rPr lang="en-I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 JNIS (2020)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67B3A87-29C1-13A2-BE8E-D99D7C81876A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055FB8A-5F00-B5D6-7E0C-E41D8CECF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1550A2-5165-E3B2-9A05-590A67A8A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75" y="1547812"/>
            <a:ext cx="5581650" cy="37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1780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0BEEB5-FAA2-F783-8FA0-40DF93A3A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F017B-1C37-5E3B-26C5-276C935CC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526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What if we grip the thrombus?</a:t>
            </a:r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D5BD7F94-27E0-01DD-DDD0-20F53CB960A2}"/>
              </a:ext>
            </a:extLst>
          </p:cNvPr>
          <p:cNvSpPr txBox="1">
            <a:spLocks/>
          </p:cNvSpPr>
          <p:nvPr/>
        </p:nvSpPr>
        <p:spPr>
          <a:xfrm>
            <a:off x="5486718" y="6500218"/>
            <a:ext cx="2966428" cy="26955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IE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Liu </a:t>
            </a:r>
            <a:r>
              <a:rPr lang="en-I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 JNIS (2020)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E00A9C9-3597-5601-6C6B-D21AFC2D6657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30E46BD-865D-A356-0AC9-6C51B655E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pic>
        <p:nvPicPr>
          <p:cNvPr id="4" name="Thrombuster_Earplug test">
            <a:hlinkClick r:id="" action="ppaction://media"/>
            <a:extLst>
              <a:ext uri="{FF2B5EF4-FFF2-40B4-BE49-F238E27FC236}">
                <a16:creationId xmlns:a16="http://schemas.microsoft.com/office/drawing/2014/main" id="{42A5880F-00AC-4A84-4014-9891B18446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rot="16200000">
            <a:off x="2315556" y="-565599"/>
            <a:ext cx="4652247" cy="821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68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593CBB-5876-7168-EDCF-E2E025B24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70285-079C-4B8A-B2FB-2EDE634B3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526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What if we grip the thrombus?</a:t>
            </a:r>
          </a:p>
        </p:txBody>
      </p:sp>
      <p:sp>
        <p:nvSpPr>
          <p:cNvPr id="17" name="Tijdelijke aanduiding voor inhoud 2">
            <a:extLst>
              <a:ext uri="{FF2B5EF4-FFF2-40B4-BE49-F238E27FC236}">
                <a16:creationId xmlns:a16="http://schemas.microsoft.com/office/drawing/2014/main" id="{5BDBF8FD-2327-F706-FD14-C59DA36FC4BB}"/>
              </a:ext>
            </a:extLst>
          </p:cNvPr>
          <p:cNvSpPr txBox="1">
            <a:spLocks/>
          </p:cNvSpPr>
          <p:nvPr/>
        </p:nvSpPr>
        <p:spPr>
          <a:xfrm>
            <a:off x="5486718" y="6500218"/>
            <a:ext cx="2966428" cy="26955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IE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Liu </a:t>
            </a:r>
            <a:r>
              <a:rPr lang="en-IE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et al. JNIS (2020)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BA82CC-D0DE-7DBB-CA2E-3C4405C5344B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FE9F941-BCB5-D4A9-6B49-2DE6AED02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EA3D65-07A5-EF4D-2934-EF5899EDC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018" y="1031242"/>
            <a:ext cx="4052543" cy="35467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9795FA-C6B1-75D0-9C2B-D6CE896150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866" b="7692"/>
          <a:stretch/>
        </p:blipFill>
        <p:spPr>
          <a:xfrm>
            <a:off x="4572000" y="1532950"/>
            <a:ext cx="4080045" cy="451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331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4AE097D6-CCCF-0725-06AE-8D7379E3D3CA}"/>
              </a:ext>
            </a:extLst>
          </p:cNvPr>
          <p:cNvSpPr txBox="1">
            <a:spLocks/>
          </p:cNvSpPr>
          <p:nvPr/>
        </p:nvSpPr>
        <p:spPr>
          <a:xfrm>
            <a:off x="392836" y="25462"/>
            <a:ext cx="83583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00A6D6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US" dirty="0"/>
              <a:t>Acknowledgements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36A7BE-F797-218B-1D23-BD1D9E74D733}"/>
              </a:ext>
            </a:extLst>
          </p:cNvPr>
          <p:cNvSpPr txBox="1"/>
          <p:nvPr/>
        </p:nvSpPr>
        <p:spPr bwMode="auto">
          <a:xfrm>
            <a:off x="436904" y="979763"/>
            <a:ext cx="4509670" cy="5243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1500" b="1" kern="0" dirty="0" err="1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TUDelft</a:t>
            </a:r>
            <a:r>
              <a:rPr lang="en-IE" sz="15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, Cardiovascular Biomechanics Lab: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Ali Akyildiz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Mathias Peirlinck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b="1" kern="0" dirty="0">
                <a:solidFill>
                  <a:srgbClr val="FF0000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Behrooz Fereidoonnezhad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Selene Pirola</a:t>
            </a:r>
          </a:p>
          <a:p>
            <a:pPr>
              <a:lnSpc>
                <a:spcPct val="150000"/>
              </a:lnSpc>
            </a:pPr>
            <a:r>
              <a:rPr lang="en-IE" sz="1500" b="1" kern="0" dirty="0" err="1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TUDelft</a:t>
            </a:r>
            <a:r>
              <a:rPr lang="en-IE" sz="15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, Bioinspired design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Paul </a:t>
            </a:r>
            <a:r>
              <a:rPr lang="en-IE" sz="1500" kern="0" dirty="0" err="1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Breeveld</a:t>
            </a:r>
            <a:br>
              <a:rPr lang="en-IE" sz="1500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</a:br>
            <a:r>
              <a:rPr lang="en-IE" sz="1500" b="1" kern="0" dirty="0">
                <a:solidFill>
                  <a:srgbClr val="FF0000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Sasha Zurawska</a:t>
            </a:r>
          </a:p>
          <a:p>
            <a:pPr>
              <a:lnSpc>
                <a:spcPct val="150000"/>
              </a:lnSpc>
            </a:pPr>
            <a:r>
              <a:rPr lang="en-IE" sz="15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Erasmus Medical </a:t>
            </a:r>
            <a:r>
              <a:rPr lang="en-IE" sz="1500" b="1" kern="0" dirty="0" err="1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Center</a:t>
            </a:r>
            <a:r>
              <a:rPr lang="en-IE" sz="15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, Biomechanics lab: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b="1" kern="0" dirty="0">
                <a:solidFill>
                  <a:srgbClr val="FF0000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Rachel Cahalane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Jo-Anne </a:t>
            </a:r>
            <a:r>
              <a:rPr lang="en-IE" sz="1500" kern="0" dirty="0" err="1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Giezen</a:t>
            </a:r>
            <a:endParaRPr lang="en-IE" sz="1500" kern="0" dirty="0"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Stephanie </a:t>
            </a:r>
            <a:r>
              <a:rPr lang="en-IE" sz="1500" kern="0" dirty="0" err="1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Naudin</a:t>
            </a:r>
            <a:endParaRPr lang="en-IE" sz="1500" kern="0" dirty="0"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Kim van Gaalen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b="1" kern="0" dirty="0">
                <a:solidFill>
                  <a:srgbClr val="FF0000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Otilia Ilie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Tracy Zhang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E594F-497B-E77B-0F91-79AC3ED2BC37}"/>
              </a:ext>
            </a:extLst>
          </p:cNvPr>
          <p:cNvSpPr txBox="1"/>
          <p:nvPr/>
        </p:nvSpPr>
        <p:spPr bwMode="auto">
          <a:xfrm>
            <a:off x="4946574" y="994616"/>
            <a:ext cx="4509670" cy="212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1500" b="1" kern="0" dirty="0">
                <a:solidFill>
                  <a:srgbClr val="FF0000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Erasmus Medical </a:t>
            </a:r>
            <a:r>
              <a:rPr lang="en-IE" sz="1500" b="1" kern="0" dirty="0" err="1">
                <a:solidFill>
                  <a:srgbClr val="FF0000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Center</a:t>
            </a:r>
            <a:r>
              <a:rPr lang="en-IE" sz="1500" b="1" kern="0" dirty="0">
                <a:solidFill>
                  <a:srgbClr val="FF0000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, clinical partners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Diederik Dippel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Aad van der Lugt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Nikki </a:t>
            </a:r>
            <a:r>
              <a:rPr lang="en-IE" sz="1500" kern="0" dirty="0" err="1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Boodt</a:t>
            </a:r>
            <a:endParaRPr lang="en-IE" sz="1500" kern="0" dirty="0"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Adriaan Moelker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Noor Samuels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59AB26-FF63-25FD-46C5-4051201C3084}"/>
              </a:ext>
            </a:extLst>
          </p:cNvPr>
          <p:cNvGrpSpPr/>
          <p:nvPr/>
        </p:nvGrpSpPr>
        <p:grpSpPr>
          <a:xfrm>
            <a:off x="4572000" y="1633356"/>
            <a:ext cx="2991166" cy="4374073"/>
            <a:chOff x="4138567" y="1293302"/>
            <a:chExt cx="2991166" cy="43740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9784D02-7DA3-881A-C886-346742AFF0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210" t="45035" r="1805"/>
            <a:stretch/>
          </p:blipFill>
          <p:spPr>
            <a:xfrm>
              <a:off x="4574794" y="3206737"/>
              <a:ext cx="2554939" cy="246063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BF691B-44F5-F9DD-4324-BB57AA1F8F96}"/>
                </a:ext>
              </a:extLst>
            </p:cNvPr>
            <p:cNvSpPr/>
            <p:nvPr/>
          </p:nvSpPr>
          <p:spPr>
            <a:xfrm>
              <a:off x="4212670" y="1293302"/>
              <a:ext cx="436228" cy="377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F6E8AC-26CF-9379-E0C6-ADD647792AC2}"/>
                </a:ext>
              </a:extLst>
            </p:cNvPr>
            <p:cNvSpPr/>
            <p:nvPr/>
          </p:nvSpPr>
          <p:spPr>
            <a:xfrm>
              <a:off x="4138567" y="3425506"/>
              <a:ext cx="436228" cy="377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62D01F1-B71F-002B-B2C8-969127400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82908"/>
            <a:ext cx="545584" cy="5341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92BE91-BD6F-791E-7B6C-17F902F29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451" y="1971026"/>
            <a:ext cx="1847850" cy="409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312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79013-00F8-9C6B-A226-ADB6B6C0C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DD42F-3A0A-0E57-4B95-35DD19D70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161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Topics: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B3932E-8855-46FB-31B1-9FE86942B1AF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2" descr="Laser Tweezers” to Study Blood Clots | Medgadget">
            <a:extLst>
              <a:ext uri="{FF2B5EF4-FFF2-40B4-BE49-F238E27FC236}">
                <a16:creationId xmlns:a16="http://schemas.microsoft.com/office/drawing/2014/main" id="{DA33F707-9B75-F1D3-BEEA-BBB05CC41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saturation sat="3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0" b="2670"/>
          <a:stretch/>
        </p:blipFill>
        <p:spPr bwMode="auto">
          <a:xfrm>
            <a:off x="-293684" y="823050"/>
            <a:ext cx="9599166" cy="5298485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21C4FB-0696-82DA-2229-B89F1F7DE576}"/>
              </a:ext>
            </a:extLst>
          </p:cNvPr>
          <p:cNvSpPr txBox="1"/>
          <p:nvPr/>
        </p:nvSpPr>
        <p:spPr bwMode="auto">
          <a:xfrm>
            <a:off x="260634" y="1826671"/>
            <a:ext cx="9044848" cy="326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How do thrombi from patients look?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Can we regenerate thrombi in-vitro?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How do we measure the mechanical properties?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Can we image the mechanical properties of thrombi?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How can we remove thrombi efficiently?</a:t>
            </a:r>
            <a:endParaRPr lang="en-IE" sz="2000" kern="0" dirty="0"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IE" sz="2000" kern="0" dirty="0"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0836D0-B485-2B65-8075-EC5A9D5459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202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itle 1">
            <a:extLst>
              <a:ext uri="{FF2B5EF4-FFF2-40B4-BE49-F238E27FC236}">
                <a16:creationId xmlns:a16="http://schemas.microsoft.com/office/drawing/2014/main" id="{D22EBC0E-1295-EB46-0CBF-1ADF15E8F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7779"/>
            <a:ext cx="8453452" cy="11430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Mechanical properties: platelet and RBC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BCBFA5-4895-EA81-9291-F66CF7968BB9}"/>
              </a:ext>
            </a:extLst>
          </p:cNvPr>
          <p:cNvGrpSpPr/>
          <p:nvPr/>
        </p:nvGrpSpPr>
        <p:grpSpPr>
          <a:xfrm>
            <a:off x="272259" y="1160623"/>
            <a:ext cx="8634420" cy="4486634"/>
            <a:chOff x="250225" y="874182"/>
            <a:chExt cx="8634420" cy="448663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2C599E7-31A9-916F-7242-7368AA0C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0225" y="1552953"/>
              <a:ext cx="8556995" cy="380786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755C1F8-D8E5-BB04-1B65-68692F63C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0732" y="874182"/>
              <a:ext cx="1876425" cy="82867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AACB93-77B8-FA30-5502-DF1CA1AAC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79645" y="958128"/>
              <a:ext cx="1905000" cy="70485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7CB6461-7874-3854-D1EA-759DB7897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653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77BFD1A3-85ED-486D-FBE6-3DCAC74EDF4A}"/>
              </a:ext>
            </a:extLst>
          </p:cNvPr>
          <p:cNvSpPr txBox="1"/>
          <p:nvPr/>
        </p:nvSpPr>
        <p:spPr>
          <a:xfrm>
            <a:off x="5105964" y="6306045"/>
            <a:ext cx="31303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Fereidoonnezhad, McGarry, J </a:t>
            </a:r>
            <a:r>
              <a:rPr lang="en-US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Biomech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., 2022. </a:t>
            </a:r>
            <a:endParaRPr lang="en-IE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40113563-ACCB-CA0A-5DEF-7C727B52AA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84"/>
          <a:stretch/>
        </p:blipFill>
        <p:spPr>
          <a:xfrm>
            <a:off x="413215" y="1687521"/>
            <a:ext cx="2775814" cy="1783201"/>
          </a:xfrm>
          <a:prstGeom prst="rect">
            <a:avLst/>
          </a:prstGeom>
        </p:spPr>
      </p:pic>
      <p:pic>
        <p:nvPicPr>
          <p:cNvPr id="7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7E9B6E42-36DD-98F0-9440-8A36A01F6D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" r="51395"/>
          <a:stretch/>
        </p:blipFill>
        <p:spPr>
          <a:xfrm>
            <a:off x="4221047" y="1746155"/>
            <a:ext cx="3731071" cy="3643070"/>
          </a:xfrm>
          <a:prstGeom prst="snip2SameRect">
            <a:avLst>
              <a:gd name="adj1" fmla="val 9468"/>
              <a:gd name="adj2" fmla="val 0"/>
            </a:avLst>
          </a:prstGeom>
        </p:spPr>
      </p:pic>
      <p:pic>
        <p:nvPicPr>
          <p:cNvPr id="8" name="Picture 7" descr="Chart, radar chart&#10;&#10;Description automatically generated">
            <a:extLst>
              <a:ext uri="{FF2B5EF4-FFF2-40B4-BE49-F238E27FC236}">
                <a16:creationId xmlns:a16="http://schemas.microsoft.com/office/drawing/2014/main" id="{C9172723-03A7-E7A9-FB49-3590BB4D77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90" r="1498"/>
          <a:stretch/>
        </p:blipFill>
        <p:spPr>
          <a:xfrm>
            <a:off x="676132" y="3763692"/>
            <a:ext cx="2512897" cy="1783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CBFEDF-7870-78D6-B62E-B4E92EFCA3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7022" b="32959"/>
          <a:stretch/>
        </p:blipFill>
        <p:spPr>
          <a:xfrm>
            <a:off x="6374864" y="3686014"/>
            <a:ext cx="2512897" cy="22733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85FC7-041F-DE4C-23E0-E0BFED687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7779"/>
            <a:ext cx="845345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Mechanical properties: can we model them?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5E73FF-4DF0-02C7-2126-24D6812039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65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DD78398-58E1-508D-817E-3CE8FC50D084}"/>
              </a:ext>
            </a:extLst>
          </p:cNvPr>
          <p:cNvGrpSpPr/>
          <p:nvPr/>
        </p:nvGrpSpPr>
        <p:grpSpPr>
          <a:xfrm>
            <a:off x="742910" y="1222305"/>
            <a:ext cx="7040231" cy="2045736"/>
            <a:chOff x="742910" y="1222305"/>
            <a:chExt cx="7040231" cy="20457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44CCCF1-5DD1-939D-F7FC-629FAE339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2910" y="1222305"/>
              <a:ext cx="7040231" cy="204573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B5CFFF5-52C9-9051-B147-99D86B05BB9A}"/>
                </a:ext>
              </a:extLst>
            </p:cNvPr>
            <p:cNvSpPr/>
            <p:nvPr/>
          </p:nvSpPr>
          <p:spPr>
            <a:xfrm>
              <a:off x="2771775" y="1724025"/>
              <a:ext cx="3009900" cy="148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2">
            <a:extLst>
              <a:ext uri="{FF2B5EF4-FFF2-40B4-BE49-F238E27FC236}">
                <a16:creationId xmlns:a16="http://schemas.microsoft.com/office/drawing/2014/main" id="{4A9F6B2C-180D-0845-EAAF-EB0F56D2AB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9" t="1197" r="39766" b="18826"/>
          <a:stretch/>
        </p:blipFill>
        <p:spPr bwMode="auto">
          <a:xfrm>
            <a:off x="2945940" y="1453066"/>
            <a:ext cx="2706278" cy="467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780362-6B90-F5A7-DEE0-5C6008C1E3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7779"/>
            <a:ext cx="845345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Mechanical properties: can we model them?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32CB07-F465-D56B-E7A2-28FACAE8682B}"/>
              </a:ext>
            </a:extLst>
          </p:cNvPr>
          <p:cNvSpPr txBox="1"/>
          <p:nvPr/>
        </p:nvSpPr>
        <p:spPr>
          <a:xfrm>
            <a:off x="5781675" y="6264911"/>
            <a:ext cx="31303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Cardona, </a:t>
            </a:r>
            <a:r>
              <a:rPr lang="en-US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Peirlicnk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, and Fereidoonnezhad, unpublished data</a:t>
            </a:r>
            <a:endParaRPr lang="en-IE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EC1EC6-E1C8-E3C0-7FA1-B52910D7BF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959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746F74C-A228-CFD6-46A3-643015EC2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3668"/>
            <a:ext cx="9144000" cy="43306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301B50-14EC-FB87-0189-C133D1053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7779"/>
            <a:ext cx="845345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Mechanical properties: can we use them?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7D0F44-AFBC-C412-A3BB-635AB9462165}"/>
              </a:ext>
            </a:extLst>
          </p:cNvPr>
          <p:cNvSpPr txBox="1"/>
          <p:nvPr/>
        </p:nvSpPr>
        <p:spPr>
          <a:xfrm>
            <a:off x="6692778" y="6202395"/>
            <a:ext cx="31303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Luraghi et al, J </a:t>
            </a:r>
            <a:r>
              <a:rPr lang="en-US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Biomech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., 2021. </a:t>
            </a:r>
            <a:endParaRPr lang="en-IE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9D3540-12F8-062B-F022-C592B1F96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82908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9695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7A1AA6D-CB21-AD18-53EB-143E20311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9329"/>
            <a:ext cx="9144000" cy="40193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A08B13-73B3-78C9-7613-F0C3BAEDD972}"/>
              </a:ext>
            </a:extLst>
          </p:cNvPr>
          <p:cNvSpPr txBox="1"/>
          <p:nvPr/>
        </p:nvSpPr>
        <p:spPr>
          <a:xfrm>
            <a:off x="6747862" y="6237843"/>
            <a:ext cx="31303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Luraghi et al, J </a:t>
            </a:r>
            <a:r>
              <a:rPr lang="en-US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Biomech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., 2021. </a:t>
            </a:r>
            <a:endParaRPr lang="en-IE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E010C19-D346-A9D6-2633-8607708BE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7779"/>
            <a:ext cx="845345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Mechanical properties: can we use them?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14313C-4A10-CEC6-DA17-70122F0EB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4455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37D8DBF2-E4EF-5DFA-478B-2E11A2914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6531"/>
            <a:ext cx="9144000" cy="4644937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60BBC4ED-7AEB-38EB-E7EB-57B8B793A1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7779"/>
            <a:ext cx="845345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Mechanical properties: can we use them?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8CDFD6-7FA5-1982-1C28-EA491B4C5381}"/>
              </a:ext>
            </a:extLst>
          </p:cNvPr>
          <p:cNvSpPr txBox="1"/>
          <p:nvPr/>
        </p:nvSpPr>
        <p:spPr>
          <a:xfrm>
            <a:off x="6340238" y="6371671"/>
            <a:ext cx="31303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Luraghi et al, J </a:t>
            </a:r>
            <a:r>
              <a:rPr lang="en-US" sz="1100" i="1" dirty="0" err="1">
                <a:latin typeface="Arial" panose="020B0604020202020204" pitchFamily="34" charset="0"/>
                <a:cs typeface="Arial" panose="020B0604020202020204" pitchFamily="34" charset="0"/>
              </a:rPr>
              <a:t>Biomech</a:t>
            </a:r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., 2021. </a:t>
            </a:r>
            <a:endParaRPr lang="en-IE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D88B58-81CF-E6CA-2CE3-F366F1266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5649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9F7D187F-3EE7-926B-58B5-C4856A64DB03}"/>
              </a:ext>
            </a:extLst>
          </p:cNvPr>
          <p:cNvSpPr txBox="1">
            <a:spLocks/>
          </p:cNvSpPr>
          <p:nvPr/>
        </p:nvSpPr>
        <p:spPr>
          <a:xfrm>
            <a:off x="213921" y="978427"/>
            <a:ext cx="8663709" cy="120517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charset="0"/>
              <a:buNone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1pPr>
            <a:lvl2pPr marL="628650" indent="-2857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86D2EE"/>
              </a:buClr>
              <a:buFont typeface="Wingdings" charset="2"/>
              <a:buChar char="§"/>
              <a:defRPr sz="1400" i="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2pPr>
            <a:lvl3pPr marL="1028700" indent="-3429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Char char="•"/>
              <a:defRPr sz="1200" b="0" i="0" kern="1200">
                <a:solidFill>
                  <a:srgbClr val="0C2074"/>
                </a:solidFill>
                <a:latin typeface="+mn-lt"/>
                <a:ea typeface="Arial" charset="0"/>
                <a:cs typeface="Arial" charset="0"/>
              </a:defRPr>
            </a:lvl3pPr>
            <a:lvl4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charset="0"/>
              <a:buNone/>
              <a:tabLst/>
              <a:defRPr sz="1400" b="0" i="0" kern="1200" spc="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defRPr>
            </a:lvl4pPr>
            <a:lvl5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5pPr>
            <a:lvl6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6pPr>
            <a:lvl7pPr marL="7938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7pPr>
            <a:lvl8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8pPr>
            <a:lvl9pPr marL="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tabLst/>
              <a:defRPr sz="1400" kern="1200">
                <a:solidFill>
                  <a:srgbClr val="0C2074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200000"/>
              </a:lnSpc>
              <a:spcBef>
                <a:spcPts val="0"/>
              </a:spcBef>
              <a:spcAft>
                <a:spcPts val="1600"/>
              </a:spcAft>
            </a:pPr>
            <a:r>
              <a:rPr lang="en-GB" sz="18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18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GB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18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sociation</a:t>
            </a:r>
            <a:r>
              <a:rPr lang="en-GB" sz="18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between </a:t>
            </a:r>
            <a:r>
              <a:rPr lang="en-GB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GB" sz="18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</a:t>
            </a:r>
            <a:r>
              <a:rPr lang="en-GB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8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nt-spe</a:t>
            </a:r>
            <a:r>
              <a:rPr lang="en-GB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8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ific</a:t>
            </a:r>
            <a:r>
              <a:rPr lang="en-GB" sz="18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18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vitro clot </a:t>
            </a:r>
            <a:r>
              <a:rPr lang="en-GB" sz="18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sz="18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echanics and </a:t>
            </a:r>
            <a:r>
              <a:rPr lang="en-GB" sz="18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sz="18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ndovascular </a:t>
            </a:r>
            <a:r>
              <a:rPr lang="en-GB" sz="18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</a:t>
            </a:r>
            <a:r>
              <a:rPr lang="en-GB" sz="1867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sz="1867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GB" sz="18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reperfu</a:t>
            </a:r>
            <a:r>
              <a:rPr lang="en-GB" sz="18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18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(</a:t>
            </a:r>
            <a:r>
              <a:rPr lang="en-GB" sz="18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SPECIMENS</a:t>
            </a:r>
            <a:r>
              <a:rPr lang="en-GB" sz="1867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E" sz="1867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4C1BC1-CF8E-FB51-4FCF-284B75EE7BB9}"/>
              </a:ext>
            </a:extLst>
          </p:cNvPr>
          <p:cNvSpPr txBox="1"/>
          <p:nvPr/>
        </p:nvSpPr>
        <p:spPr bwMode="auto">
          <a:xfrm>
            <a:off x="6177702" y="3602736"/>
            <a:ext cx="2466057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IE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IE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eperfusion grade (</a:t>
            </a:r>
            <a:r>
              <a:rPr lang="en-IE" sz="16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eTICI</a:t>
            </a:r>
            <a:r>
              <a:rPr lang="en-IE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)</a:t>
            </a:r>
          </a:p>
          <a:p>
            <a:pPr algn="ctr"/>
            <a:endParaRPr lang="en-IE" sz="1600" kern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  <a:p>
            <a:pPr algn="ctr"/>
            <a:r>
              <a:rPr lang="en-IE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 </a:t>
            </a:r>
            <a:r>
              <a:rPr lang="en-IE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IE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mbolization</a:t>
            </a:r>
          </a:p>
          <a:p>
            <a:pPr algn="ctr"/>
            <a:endParaRPr lang="en-IE" sz="1600" kern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  <a:p>
            <a:pPr algn="ctr"/>
            <a:r>
              <a:rPr lang="en-IE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IE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umber of passes</a:t>
            </a:r>
          </a:p>
          <a:p>
            <a:pPr algn="ctr"/>
            <a:endParaRPr lang="en-IE" sz="1600" kern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  <a:p>
            <a:pPr algn="ctr"/>
            <a:r>
              <a:rPr lang="en-IE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IE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ength of procedure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D635B4-DF1A-5F75-E8DB-49041D5B1CD8}"/>
              </a:ext>
            </a:extLst>
          </p:cNvPr>
          <p:cNvSpPr txBox="1"/>
          <p:nvPr/>
        </p:nvSpPr>
        <p:spPr bwMode="auto">
          <a:xfrm>
            <a:off x="3554076" y="3497357"/>
            <a:ext cx="1749407" cy="2339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IE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Tension</a:t>
            </a:r>
          </a:p>
          <a:p>
            <a:endParaRPr lang="en-IE" sz="1600" kern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  <a:p>
            <a:r>
              <a:rPr lang="en-IE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Compression</a:t>
            </a:r>
          </a:p>
          <a:p>
            <a:endParaRPr lang="en-IE" sz="1600" kern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  <a:p>
            <a:r>
              <a:rPr lang="en-IE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Fracture</a:t>
            </a:r>
          </a:p>
          <a:p>
            <a:r>
              <a:rPr lang="en-IE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 </a:t>
            </a:r>
          </a:p>
          <a:p>
            <a:r>
              <a:rPr lang="en-IE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Rotational-thrombo-</a:t>
            </a:r>
            <a:r>
              <a:rPr lang="en-IE" sz="1600" kern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elastometry</a:t>
            </a:r>
            <a:endParaRPr lang="en-IE" sz="1600" kern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899281-6E62-C7B7-3A25-50323C55AC0A}"/>
              </a:ext>
            </a:extLst>
          </p:cNvPr>
          <p:cNvSpPr txBox="1"/>
          <p:nvPr/>
        </p:nvSpPr>
        <p:spPr bwMode="auto">
          <a:xfrm>
            <a:off x="467612" y="3911905"/>
            <a:ext cx="2073692" cy="1354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IE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1 x sodium citrate tube </a:t>
            </a:r>
          </a:p>
          <a:p>
            <a:pPr algn="ctr"/>
            <a:endParaRPr lang="en-IE" sz="1600" kern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  <a:p>
            <a:pPr algn="ctr"/>
            <a:r>
              <a:rPr lang="en-IE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Whole blood clot analogues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2774C2D-EB5F-ECE8-59F4-6B4D578D93D1}"/>
              </a:ext>
            </a:extLst>
          </p:cNvPr>
          <p:cNvSpPr/>
          <p:nvPr/>
        </p:nvSpPr>
        <p:spPr>
          <a:xfrm>
            <a:off x="376983" y="2970272"/>
            <a:ext cx="2558623" cy="2906005"/>
          </a:xfrm>
          <a:prstGeom prst="round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40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469B1F-1B68-92E8-E6C3-A0D7B23CF02F}"/>
              </a:ext>
            </a:extLst>
          </p:cNvPr>
          <p:cNvSpPr/>
          <p:nvPr/>
        </p:nvSpPr>
        <p:spPr>
          <a:xfrm>
            <a:off x="3385209" y="2970272"/>
            <a:ext cx="2558623" cy="2906005"/>
          </a:xfrm>
          <a:prstGeom prst="round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40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8E0EB24-8B37-9149-205F-89871394D3AD}"/>
              </a:ext>
            </a:extLst>
          </p:cNvPr>
          <p:cNvSpPr/>
          <p:nvPr/>
        </p:nvSpPr>
        <p:spPr>
          <a:xfrm>
            <a:off x="6188567" y="2970274"/>
            <a:ext cx="2558623" cy="2906004"/>
          </a:xfrm>
          <a:prstGeom prst="round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40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AE78E6-52B4-5870-9DC8-E5767551E2C5}"/>
              </a:ext>
            </a:extLst>
          </p:cNvPr>
          <p:cNvSpPr txBox="1"/>
          <p:nvPr/>
        </p:nvSpPr>
        <p:spPr bwMode="auto">
          <a:xfrm>
            <a:off x="2303652" y="2337288"/>
            <a:ext cx="4720695" cy="55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133" b="1" kern="0" dirty="0">
                <a:solidFill>
                  <a:srgbClr val="7CCEED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SPECIMENS Protocol</a:t>
            </a:r>
            <a:endParaRPr lang="en-IE" sz="2133" b="1" kern="0" dirty="0">
              <a:solidFill>
                <a:srgbClr val="7CCEED"/>
              </a:solidFill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67CA98-A356-2A69-0F4D-FA451CAE7559}"/>
              </a:ext>
            </a:extLst>
          </p:cNvPr>
          <p:cNvSpPr/>
          <p:nvPr/>
        </p:nvSpPr>
        <p:spPr>
          <a:xfrm>
            <a:off x="213921" y="2331848"/>
            <a:ext cx="8663709" cy="3678333"/>
          </a:xfrm>
          <a:prstGeom prst="roundRect">
            <a:avLst>
              <a:gd name="adj" fmla="val 10063"/>
            </a:avLst>
          </a:prstGeom>
          <a:noFill/>
          <a:ln w="38100">
            <a:solidFill>
              <a:srgbClr val="7CCE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sz="24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DDEC31-0DA9-D1DE-EDA4-DA93DB749DA2}"/>
              </a:ext>
            </a:extLst>
          </p:cNvPr>
          <p:cNvSpPr txBox="1"/>
          <p:nvPr/>
        </p:nvSpPr>
        <p:spPr bwMode="auto">
          <a:xfrm>
            <a:off x="376983" y="3023548"/>
            <a:ext cx="2558623" cy="50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E" sz="1867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Sample Preparation</a:t>
            </a:r>
            <a:endParaRPr lang="en-IE" sz="1867" kern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CA2BCD-C01E-B021-597F-8D27AB3923F2}"/>
              </a:ext>
            </a:extLst>
          </p:cNvPr>
          <p:cNvSpPr txBox="1"/>
          <p:nvPr/>
        </p:nvSpPr>
        <p:spPr bwMode="auto">
          <a:xfrm>
            <a:off x="3385209" y="3023548"/>
            <a:ext cx="2558623" cy="50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E" sz="1867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Mechanical Tests</a:t>
            </a:r>
            <a:endParaRPr lang="en-IE" sz="1867" kern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C7B814-BB5D-4942-976A-6FCE7B8725BF}"/>
              </a:ext>
            </a:extLst>
          </p:cNvPr>
          <p:cNvSpPr txBox="1"/>
          <p:nvPr/>
        </p:nvSpPr>
        <p:spPr bwMode="auto">
          <a:xfrm>
            <a:off x="6167804" y="3023548"/>
            <a:ext cx="2558623" cy="50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E" sz="1867" b="1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Clinical Parameters</a:t>
            </a:r>
            <a:endParaRPr lang="en-IE" sz="1867" kern="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B3103C2-1559-DFF0-EDA4-901EE2A58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8890" y="4156140"/>
            <a:ext cx="293113" cy="9675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EE889D-A808-07FB-3753-01534367B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39268">
            <a:off x="5175694" y="3533099"/>
            <a:ext cx="439248" cy="447389"/>
          </a:xfrm>
          <a:prstGeom prst="ellipse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E309725-5E3B-D43D-8CD6-7E3E7ED03E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144" y="5059160"/>
            <a:ext cx="880348" cy="6112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ED98ED-A1C3-D18D-AD94-60EB67A4DA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471" t="66442" r="16854"/>
          <a:stretch/>
        </p:blipFill>
        <p:spPr>
          <a:xfrm>
            <a:off x="5162818" y="4537045"/>
            <a:ext cx="503955" cy="3536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6A446E8-FEC5-6875-A444-69A5AD2BC0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3939" y="4009159"/>
            <a:ext cx="444753" cy="458700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06C8C71-4B1C-D06C-321C-66723EF41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7779"/>
            <a:ext cx="845345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Mechanical properties: can we use them?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81DE8-EBE8-0197-331E-54F9A7ACB3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109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5779100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itle 2">
            <a:extLst>
              <a:ext uri="{FF2B5EF4-FFF2-40B4-BE49-F238E27FC236}">
                <a16:creationId xmlns:a16="http://schemas.microsoft.com/office/drawing/2014/main" id="{9C0E2507-575E-87E2-43F7-26CCC71245F3}"/>
              </a:ext>
            </a:extLst>
          </p:cNvPr>
          <p:cNvSpPr txBox="1">
            <a:spLocks/>
          </p:cNvSpPr>
          <p:nvPr/>
        </p:nvSpPr>
        <p:spPr>
          <a:xfrm>
            <a:off x="4624861" y="1356669"/>
            <a:ext cx="4851565" cy="594389"/>
          </a:xfrm>
          <a:prstGeom prst="rect">
            <a:avLst/>
          </a:prstGeom>
        </p:spPr>
        <p:txBody>
          <a:bodyPr vert="horz" lIns="120000" tIns="48000" rIns="48000" bIns="4800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-15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IE" sz="2133" spc="0" dirty="0">
                <a:solidFill>
                  <a:srgbClr val="86D2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MRCLOT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22934782-B610-407C-F198-F2324F771303}"/>
              </a:ext>
            </a:extLst>
          </p:cNvPr>
          <p:cNvSpPr txBox="1">
            <a:spLocks/>
          </p:cNvSpPr>
          <p:nvPr/>
        </p:nvSpPr>
        <p:spPr>
          <a:xfrm>
            <a:off x="-462717" y="1414031"/>
            <a:ext cx="4851565" cy="594389"/>
          </a:xfrm>
          <a:prstGeom prst="rect">
            <a:avLst/>
          </a:prstGeom>
        </p:spPr>
        <p:txBody>
          <a:bodyPr vert="horz" lIns="120000" tIns="48000" rIns="48000" bIns="4800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spc="-150">
                <a:solidFill>
                  <a:srgbClr val="0C2074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algn="ctr"/>
            <a:r>
              <a:rPr lang="en-IE" sz="2133" spc="0" dirty="0">
                <a:solidFill>
                  <a:srgbClr val="86D2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SPECIMENS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069D2D-476C-8FB7-B8EE-39BB924D924D}"/>
              </a:ext>
            </a:extLst>
          </p:cNvPr>
          <p:cNvSpPr txBox="1"/>
          <p:nvPr/>
        </p:nvSpPr>
        <p:spPr bwMode="auto">
          <a:xfrm>
            <a:off x="4832055" y="2027228"/>
            <a:ext cx="4311945" cy="1332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E" sz="186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Can pre-interventional CT characteristics predict thrombus mechanics and EVT reperfusion?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467616-6610-F7E9-9360-66757EAD8D1E}"/>
              </a:ext>
            </a:extLst>
          </p:cNvPr>
          <p:cNvSpPr txBox="1"/>
          <p:nvPr/>
        </p:nvSpPr>
        <p:spPr bwMode="auto">
          <a:xfrm>
            <a:off x="328119" y="2148969"/>
            <a:ext cx="4060729" cy="901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E" sz="186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Can whole blood clot analogue mechanics predict EVT reperfusion?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35AD81-3220-657F-9850-9A1F777283DE}"/>
              </a:ext>
            </a:extLst>
          </p:cNvPr>
          <p:cNvSpPr txBox="1"/>
          <p:nvPr/>
        </p:nvSpPr>
        <p:spPr bwMode="auto">
          <a:xfrm>
            <a:off x="959892" y="4748771"/>
            <a:ext cx="1100144" cy="470129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E" sz="186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n = 60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E6118F-40F3-F51A-4869-1C9B3DF3E4AA}"/>
              </a:ext>
            </a:extLst>
          </p:cNvPr>
          <p:cNvSpPr txBox="1"/>
          <p:nvPr/>
        </p:nvSpPr>
        <p:spPr bwMode="auto">
          <a:xfrm>
            <a:off x="7354519" y="4746373"/>
            <a:ext cx="1100144" cy="470129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IE" sz="1867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n = 66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A2A603-D0DF-0DBF-7862-60A35C3E942A}"/>
              </a:ext>
            </a:extLst>
          </p:cNvPr>
          <p:cNvSpPr txBox="1"/>
          <p:nvPr/>
        </p:nvSpPr>
        <p:spPr bwMode="auto">
          <a:xfrm>
            <a:off x="2594497" y="4691362"/>
            <a:ext cx="4060729" cy="584775"/>
          </a:xfrm>
          <a:prstGeom prst="rect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IE" sz="16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Compare ex vivo thrombus and blood clot analogue from same patient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493533-9F9D-7AE8-2ECA-DD6DB9D8D884}"/>
              </a:ext>
            </a:extLst>
          </p:cNvPr>
          <p:cNvCxnSpPr>
            <a:cxnSpLocks/>
            <a:stCxn id="13" idx="1"/>
            <a:endCxn id="9" idx="3"/>
          </p:cNvCxnSpPr>
          <p:nvPr/>
        </p:nvCxnSpPr>
        <p:spPr>
          <a:xfrm flipH="1">
            <a:off x="2060036" y="4983750"/>
            <a:ext cx="534461" cy="86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9C8C24A-9BEA-3893-34E9-4BE2F239BAA0}"/>
              </a:ext>
            </a:extLst>
          </p:cNvPr>
          <p:cNvCxnSpPr>
            <a:cxnSpLocks/>
            <a:stCxn id="12" idx="1"/>
            <a:endCxn id="13" idx="3"/>
          </p:cNvCxnSpPr>
          <p:nvPr/>
        </p:nvCxnSpPr>
        <p:spPr>
          <a:xfrm flipH="1">
            <a:off x="6655226" y="4981438"/>
            <a:ext cx="699293" cy="2312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close-up of a syringe on a bed&#10;&#10;Description automatically generated with medium confidence">
            <a:extLst>
              <a:ext uri="{FF2B5EF4-FFF2-40B4-BE49-F238E27FC236}">
                <a16:creationId xmlns:a16="http://schemas.microsoft.com/office/drawing/2014/main" id="{9409B753-65EA-6488-38C2-61FB2C4F6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26" t="31614" r="46702" b="54387"/>
          <a:stretch/>
        </p:blipFill>
        <p:spPr>
          <a:xfrm>
            <a:off x="1019279" y="3565739"/>
            <a:ext cx="1589988" cy="7279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FBF0F0-7B64-D62B-A0FD-0F4CBA6E0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854" t="49873" r="30510" b="40852"/>
          <a:stretch/>
        </p:blipFill>
        <p:spPr>
          <a:xfrm>
            <a:off x="5418876" y="3483938"/>
            <a:ext cx="3035787" cy="756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B8687EE-4058-21A5-F528-DC7EE382C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7779"/>
            <a:ext cx="845345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Mechanical properties: can we use them?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1D1BC3-6B1D-D88E-3565-9123A03CE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467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3">
            <a:extLst>
              <a:ext uri="{FF2B5EF4-FFF2-40B4-BE49-F238E27FC236}">
                <a16:creationId xmlns:a16="http://schemas.microsoft.com/office/drawing/2014/main" id="{55471AB1-A342-6CDB-2496-A3439B395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2403" y="3216061"/>
            <a:ext cx="1641932" cy="1311831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8A2C26EA-631C-BD8A-52B4-70BF5634F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135" y="3063866"/>
            <a:ext cx="2005464" cy="1579366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图片 17" descr="图片包含 室内, 桌子&#10;&#10;描述已自动生成">
            <a:extLst>
              <a:ext uri="{FF2B5EF4-FFF2-40B4-BE49-F238E27FC236}">
                <a16:creationId xmlns:a16="http://schemas.microsoft.com/office/drawing/2014/main" id="{E880C879-3EEA-3BD9-9866-6B8B044AF5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7" b="3209"/>
          <a:stretch/>
        </p:blipFill>
        <p:spPr>
          <a:xfrm>
            <a:off x="1241137" y="1411678"/>
            <a:ext cx="1725631" cy="1804384"/>
          </a:xfrm>
          <a:prstGeom prst="rect">
            <a:avLst/>
          </a:prstGeom>
        </p:spPr>
      </p:pic>
      <p:pic>
        <p:nvPicPr>
          <p:cNvPr id="4" name="图片 19" descr="图片包含 文本&#10;&#10;描述已自动生成">
            <a:extLst>
              <a:ext uri="{FF2B5EF4-FFF2-40B4-BE49-F238E27FC236}">
                <a16:creationId xmlns:a16="http://schemas.microsoft.com/office/drawing/2014/main" id="{11838C80-2AA4-C74F-65A0-F5133650AD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2" t="21260" r="13786" b="16289"/>
          <a:stretch/>
        </p:blipFill>
        <p:spPr>
          <a:xfrm>
            <a:off x="3202707" y="1411679"/>
            <a:ext cx="1641932" cy="1804384"/>
          </a:xfrm>
          <a:prstGeom prst="rect">
            <a:avLst/>
          </a:prstGeom>
        </p:spPr>
      </p:pic>
      <p:pic>
        <p:nvPicPr>
          <p:cNvPr id="5" name="图片 21" descr="文本&#10;&#10;中度可信度描述已自动生成">
            <a:extLst>
              <a:ext uri="{FF2B5EF4-FFF2-40B4-BE49-F238E27FC236}">
                <a16:creationId xmlns:a16="http://schemas.microsoft.com/office/drawing/2014/main" id="{B59E76CA-AED4-AA99-C95B-B24898584A4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0" t="13457" r="3210" b="17551"/>
          <a:stretch/>
        </p:blipFill>
        <p:spPr>
          <a:xfrm rot="5400000">
            <a:off x="4758565" y="1703069"/>
            <a:ext cx="1795757" cy="1230227"/>
          </a:xfrm>
          <a:prstGeom prst="rect">
            <a:avLst/>
          </a:prstGeom>
        </p:spPr>
      </p:pic>
      <p:pic>
        <p:nvPicPr>
          <p:cNvPr id="7" name="图片 23" descr="图片包含 室内, 食物, 桌子, 小&#10;&#10;描述已自动生成">
            <a:extLst>
              <a:ext uri="{FF2B5EF4-FFF2-40B4-BE49-F238E27FC236}">
                <a16:creationId xmlns:a16="http://schemas.microsoft.com/office/drawing/2014/main" id="{4AC76D11-36DE-06AE-3D25-F180838DF9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7" t="4445" r="14904" b="6316"/>
          <a:stretch/>
        </p:blipFill>
        <p:spPr>
          <a:xfrm>
            <a:off x="6480033" y="1411678"/>
            <a:ext cx="1106867" cy="1745127"/>
          </a:xfrm>
          <a:prstGeom prst="rect">
            <a:avLst/>
          </a:prstGeom>
        </p:spPr>
      </p:pic>
      <p:grpSp>
        <p:nvGrpSpPr>
          <p:cNvPr id="9" name="组合 17">
            <a:extLst>
              <a:ext uri="{FF2B5EF4-FFF2-40B4-BE49-F238E27FC236}">
                <a16:creationId xmlns:a16="http://schemas.microsoft.com/office/drawing/2014/main" id="{FA347511-AD80-62B9-7B35-0B87405AFDEE}"/>
              </a:ext>
            </a:extLst>
          </p:cNvPr>
          <p:cNvGrpSpPr/>
          <p:nvPr/>
        </p:nvGrpSpPr>
        <p:grpSpPr>
          <a:xfrm>
            <a:off x="2695838" y="3357258"/>
            <a:ext cx="2067751" cy="1479766"/>
            <a:chOff x="6257672" y="1167319"/>
            <a:chExt cx="3819987" cy="2974947"/>
          </a:xfrm>
        </p:grpSpPr>
        <p:sp>
          <p:nvSpPr>
            <p:cNvPr id="10" name="文本框 13">
              <a:extLst>
                <a:ext uri="{FF2B5EF4-FFF2-40B4-BE49-F238E27FC236}">
                  <a16:creationId xmlns:a16="http://schemas.microsoft.com/office/drawing/2014/main" id="{1B9F3BA2-EEC2-6E50-E80F-A073F91D6ABE}"/>
                </a:ext>
              </a:extLst>
            </p:cNvPr>
            <p:cNvSpPr txBox="1"/>
            <p:nvPr/>
          </p:nvSpPr>
          <p:spPr>
            <a:xfrm>
              <a:off x="8228467" y="3880656"/>
              <a:ext cx="156138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100" dirty="0"/>
                <a:t>Strain</a:t>
              </a:r>
              <a:endParaRPr lang="zh-CN" altLang="en-US" sz="1100" dirty="0"/>
            </a:p>
          </p:txBody>
        </p:sp>
        <p:grpSp>
          <p:nvGrpSpPr>
            <p:cNvPr id="11" name="组合 16">
              <a:extLst>
                <a:ext uri="{FF2B5EF4-FFF2-40B4-BE49-F238E27FC236}">
                  <a16:creationId xmlns:a16="http://schemas.microsoft.com/office/drawing/2014/main" id="{488A10C5-DA93-DBB8-3F70-3CD2AD7FDDFA}"/>
                </a:ext>
              </a:extLst>
            </p:cNvPr>
            <p:cNvGrpSpPr/>
            <p:nvPr/>
          </p:nvGrpSpPr>
          <p:grpSpPr>
            <a:xfrm>
              <a:off x="6257672" y="1167319"/>
              <a:ext cx="3819987" cy="2644606"/>
              <a:chOff x="6257672" y="1167319"/>
              <a:chExt cx="3819987" cy="2644606"/>
            </a:xfrm>
          </p:grpSpPr>
          <p:pic>
            <p:nvPicPr>
              <p:cNvPr id="12" name="图片 12">
                <a:extLst>
                  <a:ext uri="{FF2B5EF4-FFF2-40B4-BE49-F238E27FC236}">
                    <a16:creationId xmlns:a16="http://schemas.microsoft.com/office/drawing/2014/main" id="{87A44DCF-31E3-C381-4226-112383286E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71321" y="1167319"/>
                <a:ext cx="3406338" cy="2644606"/>
              </a:xfrm>
              <a:prstGeom prst="rect">
                <a:avLst/>
              </a:prstGeom>
            </p:spPr>
          </p:pic>
          <p:sp>
            <p:nvSpPr>
              <p:cNvPr id="13" name="文本框 14">
                <a:extLst>
                  <a:ext uri="{FF2B5EF4-FFF2-40B4-BE49-F238E27FC236}">
                    <a16:creationId xmlns:a16="http://schemas.microsoft.com/office/drawing/2014/main" id="{D08F9B3E-EEAB-7011-E89B-88EDE2C7095D}"/>
                  </a:ext>
                </a:extLst>
              </p:cNvPr>
              <p:cNvSpPr txBox="1"/>
              <p:nvPr/>
            </p:nvSpPr>
            <p:spPr>
              <a:xfrm rot="10800000">
                <a:off x="6257672" y="1789384"/>
                <a:ext cx="353943" cy="948906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r>
                  <a:rPr lang="en-US" altLang="zh-CN" sz="1100" dirty="0"/>
                  <a:t>Stress (Pa)</a:t>
                </a:r>
                <a:endParaRPr lang="zh-CN" altLang="en-US" sz="1100" dirty="0"/>
              </a:p>
            </p:txBody>
          </p:sp>
        </p:grpSp>
      </p:grpSp>
      <p:graphicFrame>
        <p:nvGraphicFramePr>
          <p:cNvPr id="16" name="图表 15">
            <a:extLst>
              <a:ext uri="{FF2B5EF4-FFF2-40B4-BE49-F238E27FC236}">
                <a16:creationId xmlns:a16="http://schemas.microsoft.com/office/drawing/2014/main" id="{FA3AAA76-3A48-719A-DD12-0E35DC9CD7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5635548"/>
              </p:ext>
            </p:extLst>
          </p:nvPr>
        </p:nvGraphicFramePr>
        <p:xfrm>
          <a:off x="-30399" y="4715507"/>
          <a:ext cx="2661306" cy="1486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F6E50E3F-808C-81A8-E07B-AA06E3AC6CD4}"/>
              </a:ext>
            </a:extLst>
          </p:cNvPr>
          <p:cNvGrpSpPr/>
          <p:nvPr/>
        </p:nvGrpSpPr>
        <p:grpSpPr>
          <a:xfrm>
            <a:off x="2724743" y="4771960"/>
            <a:ext cx="2041322" cy="1298849"/>
            <a:chOff x="9060761" y="1507367"/>
            <a:chExt cx="2937394" cy="2254450"/>
          </a:xfrm>
        </p:grpSpPr>
        <p:pic>
          <p:nvPicPr>
            <p:cNvPr id="17" name="图片 18">
              <a:extLst>
                <a:ext uri="{FF2B5EF4-FFF2-40B4-BE49-F238E27FC236}">
                  <a16:creationId xmlns:a16="http://schemas.microsoft.com/office/drawing/2014/main" id="{527A7F15-2934-35BC-1622-95FB82C18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060761" y="1507367"/>
              <a:ext cx="2937394" cy="2254450"/>
            </a:xfrm>
            <a:prstGeom prst="rect">
              <a:avLst/>
            </a:prstGeom>
          </p:spPr>
        </p:pic>
        <p:cxnSp>
          <p:nvCxnSpPr>
            <p:cNvPr id="19" name="直接连接符 19">
              <a:extLst>
                <a:ext uri="{FF2B5EF4-FFF2-40B4-BE49-F238E27FC236}">
                  <a16:creationId xmlns:a16="http://schemas.microsoft.com/office/drawing/2014/main" id="{2155D84D-66EF-FA1B-D379-8D22E09762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514859" y="2373745"/>
              <a:ext cx="0" cy="1108900"/>
            </a:xfrm>
            <a:prstGeom prst="line">
              <a:avLst/>
            </a:prstGeom>
            <a:noFill/>
            <a:ln w="19050" cap="flat">
              <a:solidFill>
                <a:schemeClr val="accent3"/>
              </a:solidFill>
              <a:prstDash val="dash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20" name="直接连接符 21">
              <a:extLst>
                <a:ext uri="{FF2B5EF4-FFF2-40B4-BE49-F238E27FC236}">
                  <a16:creationId xmlns:a16="http://schemas.microsoft.com/office/drawing/2014/main" id="{23D97D46-B855-6A34-450A-FACE944BAD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67259" y="1663429"/>
              <a:ext cx="0" cy="1819216"/>
            </a:xfrm>
            <a:prstGeom prst="line">
              <a:avLst/>
            </a:prstGeom>
            <a:noFill/>
            <a:ln w="19050" cap="flat">
              <a:solidFill>
                <a:schemeClr val="accent3"/>
              </a:solidFill>
              <a:prstDash val="dashDot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1" name="墨迹 25">
                  <a:extLst>
                    <a:ext uri="{FF2B5EF4-FFF2-40B4-BE49-F238E27FC236}">
                      <a16:creationId xmlns:a16="http://schemas.microsoft.com/office/drawing/2014/main" id="{6EA0019A-C190-52D0-2ECC-C3A1CD3ABEF2}"/>
                    </a:ext>
                  </a:extLst>
                </p14:cNvPr>
                <p14:cNvContentPartPr/>
                <p14:nvPr/>
              </p14:nvContentPartPr>
              <p14:xfrm>
                <a:off x="11524254" y="1829642"/>
                <a:ext cx="124314" cy="434068"/>
              </p14:xfrm>
            </p:contentPart>
          </mc:Choice>
          <mc:Fallback xmlns="">
            <p:pic>
              <p:nvPicPr>
                <p:cNvPr id="21" name="墨迹 25">
                  <a:extLst>
                    <a:ext uri="{FF2B5EF4-FFF2-40B4-BE49-F238E27FC236}">
                      <a16:creationId xmlns:a16="http://schemas.microsoft.com/office/drawing/2014/main" id="{6EA0019A-C190-52D0-2ECC-C3A1CD3ABEF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1445905" y="1642275"/>
                  <a:ext cx="280490" cy="808178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24" name="图片 8">
            <a:extLst>
              <a:ext uri="{FF2B5EF4-FFF2-40B4-BE49-F238E27FC236}">
                <a16:creationId xmlns:a16="http://schemas.microsoft.com/office/drawing/2014/main" id="{1958FAD2-5610-7931-519E-30F6E4C061B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9205" y="4643232"/>
            <a:ext cx="1874411" cy="1490788"/>
          </a:xfrm>
          <a:prstGeom prst="rect">
            <a:avLst/>
          </a:prstGeom>
        </p:spPr>
      </p:pic>
      <p:pic>
        <p:nvPicPr>
          <p:cNvPr id="25" name="图片 6">
            <a:extLst>
              <a:ext uri="{FF2B5EF4-FFF2-40B4-BE49-F238E27FC236}">
                <a16:creationId xmlns:a16="http://schemas.microsoft.com/office/drawing/2014/main" id="{031734C4-70AD-8EA1-27CA-05D35DEAE6E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30436" y="3357258"/>
            <a:ext cx="1401272" cy="1189382"/>
          </a:xfrm>
          <a:prstGeom prst="rect">
            <a:avLst/>
          </a:prstGeom>
        </p:spPr>
      </p:pic>
      <p:pic>
        <p:nvPicPr>
          <p:cNvPr id="26" name="图片 9">
            <a:extLst>
              <a:ext uri="{FF2B5EF4-FFF2-40B4-BE49-F238E27FC236}">
                <a16:creationId xmlns:a16="http://schemas.microsoft.com/office/drawing/2014/main" id="{7F7B1C77-0AB2-A8D7-8642-9BAE9EA8F98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86756" y="4567672"/>
            <a:ext cx="1874412" cy="147447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069F0F6-CADE-C57B-2461-F5456CA76574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4296" r="1326"/>
          <a:stretch/>
        </p:blipFill>
        <p:spPr>
          <a:xfrm>
            <a:off x="182832" y="2011511"/>
            <a:ext cx="8629978" cy="3465803"/>
          </a:xfrm>
          <a:prstGeom prst="rect">
            <a:avLst/>
          </a:prstGeom>
        </p:spPr>
      </p:pic>
      <p:pic>
        <p:nvPicPr>
          <p:cNvPr id="32" name="图片 3137">
            <a:extLst>
              <a:ext uri="{FF2B5EF4-FFF2-40B4-BE49-F238E27FC236}">
                <a16:creationId xmlns:a16="http://schemas.microsoft.com/office/drawing/2014/main" id="{7102EF55-A0C7-A068-A4D6-A8FC002B6FE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0886" y="2086040"/>
            <a:ext cx="2659133" cy="1591121"/>
          </a:xfrm>
          <a:prstGeom prst="rect">
            <a:avLst/>
          </a:prstGeom>
        </p:spPr>
      </p:pic>
      <p:sp>
        <p:nvSpPr>
          <p:cNvPr id="36" name="Title 1">
            <a:extLst>
              <a:ext uri="{FF2B5EF4-FFF2-40B4-BE49-F238E27FC236}">
                <a16:creationId xmlns:a16="http://schemas.microsoft.com/office/drawing/2014/main" id="{4D56C22B-6715-75D4-84E9-70C3E2B1D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7779"/>
            <a:ext cx="8453452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Mechanical properties: can we use them?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42CC2E-E741-943C-5C3A-385BC0F7EC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88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836" y="25462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Discussion and conclusion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E8523AC-9619-CBB9-DC0A-2110B57C77D0}"/>
              </a:ext>
            </a:extLst>
          </p:cNvPr>
          <p:cNvSpPr txBox="1"/>
          <p:nvPr/>
        </p:nvSpPr>
        <p:spPr bwMode="auto">
          <a:xfrm>
            <a:off x="260634" y="862535"/>
            <a:ext cx="9974036" cy="661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1500" b="1" kern="0" dirty="0">
                <a:solidFill>
                  <a:srgbClr val="FF0000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Can we regenerate thrombi in-vitro: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Yes we can, but statically generated thrombi are homogeneous!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The interplay between fibrin, RBC and platelets is delicate</a:t>
            </a:r>
          </a:p>
          <a:p>
            <a:pPr>
              <a:lnSpc>
                <a:spcPct val="150000"/>
              </a:lnSpc>
            </a:pPr>
            <a:r>
              <a:rPr lang="en-IE" sz="1500" b="1" kern="0" dirty="0">
                <a:solidFill>
                  <a:srgbClr val="FF0000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Can we measure the mechanical properties: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Yes we can, but care should be taken when preparing the samples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The interplay between fibrin, RBC and platelets is delicate</a:t>
            </a:r>
          </a:p>
          <a:p>
            <a:pPr>
              <a:lnSpc>
                <a:spcPct val="150000"/>
              </a:lnSpc>
            </a:pPr>
            <a:r>
              <a:rPr lang="en-IE" sz="1500" b="1" kern="0" dirty="0">
                <a:solidFill>
                  <a:srgbClr val="FF0000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Can we image the mechanical properties of thrombi: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Only to a certain degree, physics are poorly understood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The interplay between fibrin, RBC and platelets is delicate</a:t>
            </a:r>
          </a:p>
          <a:p>
            <a:pPr>
              <a:lnSpc>
                <a:spcPct val="150000"/>
              </a:lnSpc>
            </a:pPr>
            <a:r>
              <a:rPr lang="en-IE" sz="1500" b="1" kern="0" dirty="0">
                <a:solidFill>
                  <a:srgbClr val="FF0000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Can we model the mechanical properties of thrombi: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Macroscopic models are useful, microscale models might be necessary.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The interplay between fibrin, RBC and platelets is delicate</a:t>
            </a:r>
          </a:p>
          <a:p>
            <a:pPr>
              <a:lnSpc>
                <a:spcPct val="150000"/>
              </a:lnSpc>
            </a:pPr>
            <a:r>
              <a:rPr lang="en-IE" sz="1500" b="1" kern="0" dirty="0">
                <a:solidFill>
                  <a:srgbClr val="FF0000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Can we use the mechanical properties in (clinical) practice: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To be determined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5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But the interplay between  fibrin, RBC and platelets is delicate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IE" sz="2000" kern="0" dirty="0"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IE" sz="2000" kern="0" dirty="0"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IE" sz="2000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The interplay</a:t>
            </a:r>
          </a:p>
        </p:txBody>
      </p:sp>
      <p:pic>
        <p:nvPicPr>
          <p:cNvPr id="4" name="Picture 3" descr="Figure 1. (a) Thrombi retrieved after thrombectomy, prior to fixation, appear heterogeneous in size, color and fragmentation. Thrombi can also be analyzed in a per pass manner. (b) Thrombi retrieved can display marked heterogeneity per pass. (c) After fixation, thrombi are processed and embedded in paraffin blocks.">
            <a:extLst>
              <a:ext uri="{FF2B5EF4-FFF2-40B4-BE49-F238E27FC236}">
                <a16:creationId xmlns:a16="http://schemas.microsoft.com/office/drawing/2014/main" id="{0085F58E-9851-B4B2-437F-5A86956C5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22" b="57520" l="16369" r="51711">
                        <a14:foregroundMark x1="50446" y1="48438" x2="50446" y2="48438"/>
                        <a14:foregroundMark x1="51711" y1="48242" x2="51711" y2="48242"/>
                        <a14:foregroundMark x1="24256" y1="46387" x2="24256" y2="46387"/>
                        <a14:foregroundMark x1="30804" y1="45898" x2="30804" y2="45898"/>
                        <a14:backgroundMark x1="34003" y1="45703" x2="34003" y2="45703"/>
                        <a14:backgroundMark x1="32440" y1="45703" x2="32440" y2="45703"/>
                        <a14:backgroundMark x1="31399" y1="45898" x2="31399" y2="45898"/>
                        <a14:backgroundMark x1="29018" y1="46289" x2="29018" y2="46289"/>
                        <a14:backgroundMark x1="25893" y1="46289" x2="25893" y2="462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295" t="43364" r="45972" b="40780"/>
          <a:stretch/>
        </p:blipFill>
        <p:spPr bwMode="auto">
          <a:xfrm rot="19105437">
            <a:off x="6279947" y="2498929"/>
            <a:ext cx="2620049" cy="123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26BB1E-4AC8-FBCE-574C-81AF0CC40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74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B09E6-255C-8696-D609-4565FEB5D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79619-FA88-F4AD-9D1F-24B078FC5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161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Topics: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ED3ED2-5E2C-6DB2-C160-BA8006552F7D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2" descr="Laser Tweezers” to Study Blood Clots | Medgadget">
            <a:extLst>
              <a:ext uri="{FF2B5EF4-FFF2-40B4-BE49-F238E27FC236}">
                <a16:creationId xmlns:a16="http://schemas.microsoft.com/office/drawing/2014/main" id="{9F631876-335F-D736-0003-3667913A3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saturation sat="30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00" b="2670"/>
          <a:stretch/>
        </p:blipFill>
        <p:spPr bwMode="auto">
          <a:xfrm>
            <a:off x="-293684" y="823050"/>
            <a:ext cx="9599166" cy="5298485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974559-161A-1577-7AF5-E20F5025A83D}"/>
              </a:ext>
            </a:extLst>
          </p:cNvPr>
          <p:cNvSpPr txBox="1"/>
          <p:nvPr/>
        </p:nvSpPr>
        <p:spPr bwMode="auto">
          <a:xfrm>
            <a:off x="260634" y="1826671"/>
            <a:ext cx="9044848" cy="326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D1F7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400" b="1" kern="0" dirty="0">
                <a:solidFill>
                  <a:srgbClr val="FF0000"/>
                </a:solidFill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How do thrombi from patients look?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Can we regenerate thrombi in-vitro?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How do we measure the mechanical properties?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Can we image the mechanical properties of thrombi?</a:t>
            </a:r>
          </a:p>
          <a:p>
            <a:pPr>
              <a:lnSpc>
                <a:spcPct val="150000"/>
              </a:lnSpc>
            </a:pPr>
            <a:r>
              <a:rPr lang="en-IE" sz="2400" b="1" kern="0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How can we remove thrombi efficiently?</a:t>
            </a:r>
            <a:endParaRPr lang="en-IE" sz="2000" kern="0" dirty="0"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IE" sz="2000" kern="0" dirty="0">
              <a:latin typeface="Arial" panose="020B0604020202020204" pitchFamily="34" charset="0"/>
              <a:ea typeface="Arial Black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0747EA-E19F-23AE-C4A6-C7EA4ED58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11127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CE5D66BA-59D5-4E25-03E0-79F5B2691D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67" y="1104498"/>
            <a:ext cx="3743325" cy="21812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8381D4-2AC9-CA4B-B6BA-28721C205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893" y="3285723"/>
            <a:ext cx="6715125" cy="2743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69A1DF0-347A-AD63-1CA4-D9A99D06DE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97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836" y="1161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Composition of intracranial thrombi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9F6A95E-57B1-DF90-F4D7-D5DD05C38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E60306F-E7E5-DA61-9BDD-9473876A6A7D}"/>
              </a:ext>
            </a:extLst>
          </p:cNvPr>
          <p:cNvGrpSpPr/>
          <p:nvPr/>
        </p:nvGrpSpPr>
        <p:grpSpPr>
          <a:xfrm>
            <a:off x="232626" y="2270928"/>
            <a:ext cx="8467763" cy="2539572"/>
            <a:chOff x="447726" y="1793577"/>
            <a:chExt cx="10906074" cy="327084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107D4D3-EB69-39C7-327D-03091A6C2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726" y="2521090"/>
              <a:ext cx="3290740" cy="18158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6647D0B-77AF-E262-5FF3-03A2AEE4A2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15734"/>
            <a:stretch/>
          </p:blipFill>
          <p:spPr>
            <a:xfrm>
              <a:off x="3832779" y="1793577"/>
              <a:ext cx="7521021" cy="3270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8771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EE2505-50EE-0931-3B94-372C52E15F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DC3256-41B6-8FEE-C570-0788B3A16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36" y="11616"/>
            <a:ext cx="8358328" cy="1143000"/>
          </a:xfrm>
        </p:spPr>
        <p:txBody>
          <a:bodyPr/>
          <a:lstStyle/>
          <a:p>
            <a:pPr algn="ctr"/>
            <a:r>
              <a:rPr lang="en-US" dirty="0"/>
              <a:t>Composition of intracranial thrombi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53CD950-4836-B8FF-C5C2-D6C353520C88}"/>
              </a:ext>
            </a:extLst>
          </p:cNvPr>
          <p:cNvCxnSpPr/>
          <p:nvPr/>
        </p:nvCxnSpPr>
        <p:spPr>
          <a:xfrm>
            <a:off x="0" y="6193769"/>
            <a:ext cx="9144000" cy="8626"/>
          </a:xfrm>
          <a:prstGeom prst="line">
            <a:avLst/>
          </a:prstGeom>
          <a:ln w="19050">
            <a:solidFill>
              <a:srgbClr val="00A6D6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65CE1A3-446E-C06B-F2E7-8A552F0EDE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36" y="6271891"/>
            <a:ext cx="545584" cy="53415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849BBC4-A70A-053E-8C38-35A5AC8D9FE2}"/>
              </a:ext>
            </a:extLst>
          </p:cNvPr>
          <p:cNvGrpSpPr/>
          <p:nvPr/>
        </p:nvGrpSpPr>
        <p:grpSpPr>
          <a:xfrm>
            <a:off x="392835" y="1875772"/>
            <a:ext cx="8218229" cy="3208853"/>
            <a:chOff x="2757131" y="561576"/>
            <a:chExt cx="5751312" cy="224563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4E605D2-7503-6F59-CDB8-CDDACF4C2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757131" y="1448003"/>
              <a:ext cx="1390488" cy="127574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596CF0-9B6E-B39F-83B7-D4FB9F6CB3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248" t="27729" b="54186"/>
            <a:stretch/>
          </p:blipFill>
          <p:spPr>
            <a:xfrm>
              <a:off x="4148033" y="1742243"/>
              <a:ext cx="492077" cy="27662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CDCB294-CBDE-EBE8-A598-A494076D1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17982" y="561576"/>
              <a:ext cx="3690461" cy="2245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5302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U Delft">
      <a:dk1>
        <a:sysClr val="windowText" lastClr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FF0000"/>
          </a:solidFill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/>
      </a:bodyPr>
      <a:lstStyle>
        <a:defPPr algn="l">
          <a:defRPr sz="1200"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59986</TotalTime>
  <Words>1797</Words>
  <Application>Microsoft Office PowerPoint</Application>
  <PresentationFormat>On-screen Show (4:3)</PresentationFormat>
  <Paragraphs>301</Paragraphs>
  <Slides>70</Slides>
  <Notes>25</Notes>
  <HiddenSlides>7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宋体</vt:lpstr>
      <vt:lpstr>Arial</vt:lpstr>
      <vt:lpstr>Calibri</vt:lpstr>
      <vt:lpstr>Tahoma</vt:lpstr>
      <vt:lpstr>Office Theme</vt:lpstr>
      <vt:lpstr>Custom Design</vt:lpstr>
      <vt:lpstr>PowerPoint Presentation</vt:lpstr>
      <vt:lpstr>The clinical problem: stroke</vt:lpstr>
      <vt:lpstr>The preferred treatment: thrombectomy</vt:lpstr>
      <vt:lpstr>Mechanical forces acting on a thrombus</vt:lpstr>
      <vt:lpstr>What determines thrombus mechanics?</vt:lpstr>
      <vt:lpstr>Topics:</vt:lpstr>
      <vt:lpstr>Topics:</vt:lpstr>
      <vt:lpstr>Composition of intracranial thrombi</vt:lpstr>
      <vt:lpstr>Composition of intracranial thrombi</vt:lpstr>
      <vt:lpstr>Composition of intracranial thrombi</vt:lpstr>
      <vt:lpstr>Composition of intracranial thrombi</vt:lpstr>
      <vt:lpstr>Composition of intracranial thrombi</vt:lpstr>
      <vt:lpstr>Composition of intracranial thrombi</vt:lpstr>
      <vt:lpstr>Composition of intracranial thrombi</vt:lpstr>
      <vt:lpstr>Composition of venous thrombi</vt:lpstr>
      <vt:lpstr>Thrombus composition: take home message</vt:lpstr>
      <vt:lpstr>Topics:</vt:lpstr>
      <vt:lpstr>(homogeneous) thrombus analogue generation</vt:lpstr>
      <vt:lpstr>(homogeneous) thrombus analogue generation</vt:lpstr>
      <vt:lpstr>(homogeneous) thrombus analogue generation</vt:lpstr>
      <vt:lpstr>(homogeneous) thrombus analogue generation</vt:lpstr>
      <vt:lpstr>(homogeneous) thrombus analogue generation</vt:lpstr>
      <vt:lpstr>(homogeneous) thrombus analogue generation</vt:lpstr>
      <vt:lpstr>(homogeneous) thrombus analogue generation</vt:lpstr>
      <vt:lpstr>(heterogeneous) thrombus analogue generation</vt:lpstr>
      <vt:lpstr>(heterogeneous) thrombus analogue generation</vt:lpstr>
      <vt:lpstr>(heterogeneous) thrombus analogue generation</vt:lpstr>
      <vt:lpstr>(heterogeneous) thrombus analogue generation</vt:lpstr>
      <vt:lpstr>Thrombus analogues: take home message</vt:lpstr>
      <vt:lpstr>Topics:</vt:lpstr>
      <vt:lpstr>Can we measure thrombus properties?</vt:lpstr>
      <vt:lpstr>Can we measure thrombus properties?</vt:lpstr>
      <vt:lpstr>Can we measure thrombus properties?</vt:lpstr>
      <vt:lpstr>Data from patients</vt:lpstr>
      <vt:lpstr>Can we measure thrombus properties?</vt:lpstr>
      <vt:lpstr>Can we accurately measure thrombus properties?</vt:lpstr>
      <vt:lpstr>Can we accurately measure thrombus properties?</vt:lpstr>
      <vt:lpstr>Can we accurately measure thrombus properties?</vt:lpstr>
      <vt:lpstr>Data from thrombus analogues</vt:lpstr>
      <vt:lpstr>Data from thrombus analogues</vt:lpstr>
      <vt:lpstr>Mechanical properties: impact of RBC content</vt:lpstr>
      <vt:lpstr>Mechanical properties: impact of RBC content</vt:lpstr>
      <vt:lpstr>Mechanical properties: platelet and RBC</vt:lpstr>
      <vt:lpstr>Mechanical properties: take home message</vt:lpstr>
      <vt:lpstr>Topics:</vt:lpstr>
      <vt:lpstr>Mechanical properties: can we image them?</vt:lpstr>
      <vt:lpstr>Mechanical properties: imaging</vt:lpstr>
      <vt:lpstr>Mechanical properties: imaging</vt:lpstr>
      <vt:lpstr>Mechanical properties: imaging</vt:lpstr>
      <vt:lpstr>Mechanical properties: PCCT imaging</vt:lpstr>
      <vt:lpstr>Imaging properties: take home message</vt:lpstr>
      <vt:lpstr>Topics:</vt:lpstr>
      <vt:lpstr>Mechanical forces acting on a thrombus</vt:lpstr>
      <vt:lpstr>What if we grip the thrombus?</vt:lpstr>
      <vt:lpstr>What if we grip the thrombus?</vt:lpstr>
      <vt:lpstr>What if we grip the thrombus?</vt:lpstr>
      <vt:lpstr>What if we grip the thrombus?</vt:lpstr>
      <vt:lpstr>What if we grip the thrombus?</vt:lpstr>
      <vt:lpstr>PowerPoint Presentation</vt:lpstr>
      <vt:lpstr>Mechanical properties: platelet and RBC</vt:lpstr>
      <vt:lpstr>Mechanical properties: can we model them?</vt:lpstr>
      <vt:lpstr>Mechanical properties: can we model them?</vt:lpstr>
      <vt:lpstr>Mechanical properties: can we use them?</vt:lpstr>
      <vt:lpstr>Mechanical properties: can we use them?</vt:lpstr>
      <vt:lpstr>Mechanical properties: can we use them?</vt:lpstr>
      <vt:lpstr>Mechanical properties: can we use them?</vt:lpstr>
      <vt:lpstr>Mechanical properties: can we use them?</vt:lpstr>
      <vt:lpstr>Mechanical properties: can we use them?</vt:lpstr>
      <vt:lpstr>Discussion and conclusion</vt:lpstr>
      <vt:lpstr>PowerPoint Presentation</vt:lpstr>
    </vt:vector>
  </TitlesOfParts>
  <Company>TU Delft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 de Been</dc:creator>
  <cp:lastModifiedBy>Frank Gijsen</cp:lastModifiedBy>
  <cp:revision>1572</cp:revision>
  <dcterms:created xsi:type="dcterms:W3CDTF">2015-07-09T11:57:30Z</dcterms:created>
  <dcterms:modified xsi:type="dcterms:W3CDTF">2024-12-19T08:04:35Z</dcterms:modified>
</cp:coreProperties>
</file>