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86" r:id="rId2"/>
  </p:sldMasterIdLst>
  <p:notesMasterIdLst>
    <p:notesMasterId r:id="rId58"/>
  </p:notesMasterIdLst>
  <p:sldIdLst>
    <p:sldId id="1144" r:id="rId3"/>
    <p:sldId id="1129" r:id="rId4"/>
    <p:sldId id="1130" r:id="rId5"/>
    <p:sldId id="1135" r:id="rId6"/>
    <p:sldId id="1141" r:id="rId7"/>
    <p:sldId id="1139" r:id="rId8"/>
    <p:sldId id="1143" r:id="rId9"/>
    <p:sldId id="1136" r:id="rId10"/>
    <p:sldId id="1137" r:id="rId11"/>
    <p:sldId id="1131" r:id="rId12"/>
    <p:sldId id="1132" r:id="rId13"/>
    <p:sldId id="1133" r:id="rId14"/>
    <p:sldId id="1134" r:id="rId15"/>
    <p:sldId id="989" r:id="rId16"/>
    <p:sldId id="1124" r:id="rId17"/>
    <p:sldId id="1051" r:id="rId18"/>
    <p:sldId id="1058" r:id="rId19"/>
    <p:sldId id="1059" r:id="rId20"/>
    <p:sldId id="1060" r:id="rId21"/>
    <p:sldId id="1061" r:id="rId22"/>
    <p:sldId id="1062" r:id="rId23"/>
    <p:sldId id="1023" r:id="rId24"/>
    <p:sldId id="1017" r:id="rId25"/>
    <p:sldId id="1126" r:id="rId26"/>
    <p:sldId id="1095" r:id="rId27"/>
    <p:sldId id="1020" r:id="rId28"/>
    <p:sldId id="1063" r:id="rId29"/>
    <p:sldId id="1021" r:id="rId30"/>
    <p:sldId id="1044" r:id="rId31"/>
    <p:sldId id="1045" r:id="rId32"/>
    <p:sldId id="1047" r:id="rId33"/>
    <p:sldId id="1053" r:id="rId34"/>
    <p:sldId id="1049" r:id="rId35"/>
    <p:sldId id="1050" r:id="rId36"/>
    <p:sldId id="981" r:id="rId37"/>
    <p:sldId id="982" r:id="rId38"/>
    <p:sldId id="977" r:id="rId39"/>
    <p:sldId id="1009" r:id="rId40"/>
    <p:sldId id="1007" r:id="rId41"/>
    <p:sldId id="1005" r:id="rId42"/>
    <p:sldId id="1096" r:id="rId43"/>
    <p:sldId id="1099" r:id="rId44"/>
    <p:sldId id="1100" r:id="rId45"/>
    <p:sldId id="1101" r:id="rId46"/>
    <p:sldId id="1104" r:id="rId47"/>
    <p:sldId id="1125" r:id="rId48"/>
    <p:sldId id="1105" r:id="rId49"/>
    <p:sldId id="1106" r:id="rId50"/>
    <p:sldId id="1113" r:id="rId51"/>
    <p:sldId id="1114" r:id="rId52"/>
    <p:sldId id="1117" r:id="rId53"/>
    <p:sldId id="1119" r:id="rId54"/>
    <p:sldId id="1118" r:id="rId55"/>
    <p:sldId id="1120" r:id="rId56"/>
    <p:sldId id="113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9DFEDEE-8962-4E18-82FE-AA23ED667371}">
          <p14:sldIdLst>
            <p14:sldId id="1144"/>
            <p14:sldId id="1129"/>
            <p14:sldId id="1130"/>
            <p14:sldId id="1135"/>
            <p14:sldId id="1141"/>
            <p14:sldId id="1139"/>
            <p14:sldId id="1143"/>
            <p14:sldId id="1136"/>
            <p14:sldId id="1137"/>
            <p14:sldId id="1131"/>
            <p14:sldId id="1132"/>
            <p14:sldId id="1133"/>
            <p14:sldId id="1134"/>
            <p14:sldId id="989"/>
            <p14:sldId id="1124"/>
            <p14:sldId id="1051"/>
            <p14:sldId id="1058"/>
            <p14:sldId id="1059"/>
            <p14:sldId id="1060"/>
            <p14:sldId id="1061"/>
            <p14:sldId id="1062"/>
            <p14:sldId id="1023"/>
            <p14:sldId id="1017"/>
            <p14:sldId id="1126"/>
            <p14:sldId id="1095"/>
            <p14:sldId id="1020"/>
            <p14:sldId id="1063"/>
            <p14:sldId id="1021"/>
            <p14:sldId id="1044"/>
            <p14:sldId id="1045"/>
            <p14:sldId id="1047"/>
            <p14:sldId id="1053"/>
            <p14:sldId id="1049"/>
            <p14:sldId id="1050"/>
            <p14:sldId id="981"/>
            <p14:sldId id="982"/>
            <p14:sldId id="977"/>
            <p14:sldId id="1009"/>
            <p14:sldId id="1007"/>
            <p14:sldId id="1005"/>
            <p14:sldId id="1096"/>
            <p14:sldId id="1099"/>
            <p14:sldId id="1100"/>
            <p14:sldId id="1101"/>
            <p14:sldId id="1104"/>
            <p14:sldId id="1125"/>
            <p14:sldId id="1105"/>
            <p14:sldId id="1106"/>
            <p14:sldId id="1113"/>
            <p14:sldId id="1114"/>
            <p14:sldId id="1117"/>
            <p14:sldId id="1119"/>
            <p14:sldId id="1118"/>
            <p14:sldId id="1120"/>
            <p14:sldId id="1138"/>
          </p14:sldIdLst>
        </p14:section>
        <p14:section name="Untitled Section" id="{906F0B76-97D2-44DB-B0A8-CE6B9A22634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628" autoAdjust="0"/>
    <p:restoredTop sz="94588"/>
  </p:normalViewPr>
  <p:slideViewPr>
    <p:cSldViewPr snapToGrid="0" snapToObjects="1">
      <p:cViewPr varScale="1">
        <p:scale>
          <a:sx n="63" d="100"/>
          <a:sy n="63" d="100"/>
        </p:scale>
        <p:origin x="1084" y="64"/>
      </p:cViewPr>
      <p:guideLst/>
    </p:cSldViewPr>
  </p:slideViewPr>
  <p:notesTextViewPr>
    <p:cViewPr>
      <p:scale>
        <a:sx n="3" d="2"/>
        <a:sy n="3" d="2"/>
      </p:scale>
      <p:origin x="0" y="0"/>
    </p:cViewPr>
  </p:notesTextViewPr>
  <p:sorterViewPr>
    <p:cViewPr varScale="1">
      <p:scale>
        <a:sx n="1" d="1"/>
        <a:sy n="1" d="1"/>
      </p:scale>
      <p:origin x="0" y="-237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6:28.203"/>
    </inkml:context>
    <inkml:brush xml:id="br0">
      <inkml:brushProperty name="width" value="0.05" units="cm"/>
      <inkml:brushProperty name="height" value="0.05" units="cm"/>
    </inkml:brush>
  </inkml:definitions>
  <inkml:trace contextRef="#ctx0" brushRef="#br0">1 1 24575,'28'0'0,"-5"12"0,25-1 0,-8 18 0,1-12 0,-11 0 0,-4-5 0,-6-11 0,0 5 0,16-6 0,-21 5 0,14-3 0,-18 2 0,7 9 0,-5-10 0,5 14 0,-7-11 0,17 15 0,-5 0 0,8 2 0,5-2 0,-14-2 0,9-4 0,-6 5 0,-12-9 0,23 4 0,-21-4 0,14 3 0,-11 4 0,13 5 0,9 8 0,0-6 0,12 17 0,-11-14 0,26 19 0,-23-21 0,6-1 0,-12-10 0,2 8 0,24-3 0,-11 4 0,10-5 0,6 20 0,-25-18 0,12 17 0,-28-18 0,22 7 0,-24-6 0,33-2 0,-44-9 0,14-4 0,-18 5 0,-1 0 0,9 7 0,1 2 0,8 2 0,14 18 0,-19-23 0,17 17 0,-10-20 0,1 6 0,-1-5 0,-4 5 0,-6-7 0,8 7 0,0 1 0,-1 7 0,15 14 0,-8-1 0,1-4 0,-7-1 0,-8-16 0,-4 0 0,2 6 0,-16-13 0,4 5 0,-6-7 0,0 0 0,5 0 0,2 7 0,4-5 0,-3 5 0,-4 1 0,1-7 0,-3 7 0,29 13 0,-20-16 0,16 17 0,-17-23 0,-1 19 0,2-14 0,3 14 0,-3-28 0,0-3 0,-5-9 0,-2 0 0,-4 0 0,0 0 0,5 0 0,-4 0 0,17-7 0,-15 5 0,14-5 0,-16 7 0,9 0 0,-9-8 0,9 6 0,-9-5 0,16-1 0,-14 6 0,9-13 0,-12 13 0,9-35 0,-7 29 0,7-30 0,-9 29 0,6-8 0,-4 8 0,4 1 0,-6 8 0,0 0 0,0-7 0,0-3 0,0 1 0,6-6 0,-4 6 0,4-1 0,-6-15 0,0 21 0,0-14 0,4 18 0,3 0 0,-1 0 0,-2 0 0,-4 0 0,0-7 0,0 5 0,0 4 0,0 10 0,0 17 0,0-5 0,0 6 0,0-9 0,0 9 0,0-6 0,-5 5 0,-2 0 0,1-5 0,-7 13 0,12-13 0,-5 12 0,1-12 0,-1 6 0,-8 9 0,7-13 0,0 21 0,-1-5 0,6-9 0,-10 7 0,11-11 0,-4 2 0,5 1 0,-13 5 0,10-14 0,-15 14 0,16 4 0,-4-7 0,1 6 0,4-11 0,-4-5 0,5 5 0,0-7 0,0 7 0,0-5 0,0 5 0,0-7 0,-5 0 0,-1-5 0,-5-1 0,0-5 0,0 0 0,-18 7 0,14 0 0,-14 7 0,1-8 0,12-1 0,-12-5 0,17 4 0,0-2 0,0 2 0,0-4 0,0 0 0,-8 0 0,7 0 0,-7 0 0,8 0 0,-7 0 0,5 0 0,-13 0 0,5 0 0,1 0 0,-6 0 0,-5 0 0,1 0 0,-8 0 0,18 0 0,1 0 0,8 0 0,-7 0 0,5 0 0,-6 0 0,8 0 0,-7 0 0,5 0 0,-13 0 0,6 0 0,-1 0 0,3 0 0,7 0 0,-8 0 0,6 0 0,4 0 0,11 0 0,16 0 0,-5 0 0,5 0 0,-7 0 0,7 0 0,-5 0 0,5 0 0,-7 0 0,8 0 0,-7 0 0,7 0 0,-8 0 0,7 0 0,2 0 0,18 0 0,-8 7 0,1-6 0,-5 5 0,-14-6 0,7 0 0,-8 0 0,-1 5 0,1 1 0,0 0 0,0-1 0,0-5 0,17 0 0,-13 0 0,14 0 0,-11 0 0,-5 0 0,5 0 0,-7 0 0,8 0 0,-7 0 0,7 0 0,-8 0 0,-5 0 0,-2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8:18.733"/>
    </inkml:context>
    <inkml:brush xml:id="br0">
      <inkml:brushProperty name="width" value="0.05" units="cm"/>
      <inkml:brushProperty name="height" value="0.05" units="cm"/>
    </inkml:brush>
  </inkml:definitions>
  <inkml:trace contextRef="#ctx0" brushRef="#br0">0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39:22.921"/>
    </inkml:context>
    <inkml:brush xml:id="br0">
      <inkml:brushProperty name="width" value="0.05" units="cm"/>
      <inkml:brushProperty name="height" value="0.05" units="cm"/>
    </inkml:brush>
  </inkml:definitions>
  <inkml:trace contextRef="#ctx0" brushRef="#br0">23 11 24575,'-11'-6'0,"5"1"0,1 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13.281"/>
    </inkml:context>
    <inkml:brush xml:id="br0">
      <inkml:brushProperty name="width" value="0.05" units="cm"/>
      <inkml:brushProperty name="height" value="0.05" units="cm"/>
    </inkml:brush>
  </inkml:definitions>
  <inkml:trace contextRef="#ctx0" brushRef="#br0">1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14.297"/>
    </inkml:context>
    <inkml:brush xml:id="br0">
      <inkml:brushProperty name="width" value="0.05" units="cm"/>
      <inkml:brushProperty name="height" value="0.05" units="cm"/>
    </inkml:brush>
  </inkml:definitions>
  <inkml:trace contextRef="#ctx0" brushRef="#br0">0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21.849"/>
    </inkml:context>
    <inkml:brush xml:id="br0">
      <inkml:brushProperty name="width" value="0.05" units="cm"/>
      <inkml:brushProperty name="height" value="0.05" units="cm"/>
    </inkml:brush>
  </inkml:definitions>
  <inkml:trace contextRef="#ctx0" brushRef="#br0">0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23.481"/>
    </inkml:context>
    <inkml:brush xml:id="br0">
      <inkml:brushProperty name="width" value="0.05" units="cm"/>
      <inkml:brushProperty name="height" value="0.05" units="cm"/>
    </inkml:brush>
  </inkml:definitions>
  <inkml:trace contextRef="#ctx0" brushRef="#br0">0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6:48.749"/>
    </inkml:context>
    <inkml:brush xml:id="br0">
      <inkml:brushProperty name="width" value="0.05" units="cm"/>
      <inkml:brushProperty name="height" value="0.05" units="cm"/>
    </inkml:brush>
  </inkml:definitions>
  <inkml:trace contextRef="#ctx0" brushRef="#br0">0 1986 24575,'5'-10'0,"49"-13"0,25 4 0,-13 3 0,8 1-1610,8 3 0,-1 1 1610,-13-4 0,-1 0 0,13 3 0,-5 0 1013,8-7-1013,7 5 528,-51 13-528,18-4 0,-18 5 0,11 1 0,7-2-482,1-3 0,2-2 482,5-3 0,0-1 0,-13 1 0,-5-2 1593,16-13-1593,-22 10 0,-15 7 0,3-9 0,-4 7 0,-1-7 1050,51-1-1050,-33 10 0,14-11 0,3-1 0,1 5 0,-9-4 0,0-1 0,6 4 0,16-2 0,-38 4 0,5 5 0,-17-2 0,-1 8 0,0-8 0,31-7 0,-4 8 0,39-16 0,5 14-728,-31 1 1,2 0 727,0 4 0,0 0 0,-6-6 0,-3-1 0,25 4 0,-29-13 0,-24 15 0,-4 1 0,-9 6 0,33-9 0,28 7 0,-15-1 0,6-2-634,13-6 1,5 0 633,-17 4 0,2 2 0,1-1 0,-1-2 0,0-1 0,1 0 0,-1 1 0,0 0 0,-2 1-703,26 2 1,-6-3 702,-21-6 0,-2-1-132,-1 8 0,-4 0 132,10-15 0,-6 20 0,-31-4 2466,-7 6-2466,-11-4 1595,-5 3-1595,14-3 330,-5 4-330,31 0 0,9 0 0,35 0-1223,2 0 1223,-27 1 0,0-2 0,31-7 0,-21 9 0,-2-4 0,10-19-70,-31 17 1,-3-1 69,2-10 0,-4 3 0,-17 12 0,-3-10 0,-13 9 1214,-3-2-1214,1-6 148,-5 7-148,5-7 0,0 5 0,19 4 0,24-20 0,-6 19 0,6 0-706,6-22 1,2 1 705,6 18 0,0 2 0,-1-15 0,-1-4 0,0 5 0,0 1 0,-6 4 0,0-2 0,0-11 0,-2 1 0,21 4 0,-20-3 0,-31 10 0,7 6 0,-15-3 0,1 9 1411,-11-4-1411,-5 5 0,36 0 0,24 0 0,-9 0 0,6 0-1044,14 0 0,3 0 1044,0-4 0,0-3 0,0-2 0,-3-2-423,-7-1 0,-5-1 423,28-7 0,-5 3 0,-46 16 0,4-12 0,-31 11 1992,5-8-1992,-14 5 942,5 0-942,3 1 0,13 4 0,25 0 0,14 0 0,0 0 0,16 0 0,-16 0 0,22 0 0,0 0 0,-22 0 0,-6-6 0,-44 1 0,-12-7 0,-24 2 0,0-6 0,6 4 0,6-9 0,5 11 0,0-5 0,-5 0 0,-2-1 0,1-1 0,1 2 0,-2-18 0,5 18 0,-11-32 0,12 35 0,-10-17 0,6 22 0,-5-7 0,1 9 0,0-4 0,-6 0 0,5 3 0,-11-4 0,4-1 0,1 4 0,1-7 0,6 9 0,-24-7 0,18 2 0,-18-2 0,18-3 0,5 5 0,-5-5 0,6 6 0,0 0 0,0 1 0,1 3 0,-1-3 0,0 3 0,0-4 0,0 0 0,0 8 0,8 2 0,2 8 0,8-4 0,6-1 0,-5-1 0,11 8 0,-11 0 0,5 0 0,-6-8 0,-1 1 0,15 3 0,14 13 0,6-5 0,8 7 0,4 10 0,-11-14 0,-4 11 0,-3-16 0,-18-2 0,5 0 0,-9-5 0,-6 1 0,-1-6 0,1 7 0,8 11 0,-6-7 0,2 11 0,-13-14 0,-6 6 0,-3-5 0,-1 1 0,1-3 0,-6-2 0,-1-1 0,-1 4 0,2-5 0,6 5 0,1 0 0,3 6 0,1-5 0,8 5 0,7-20 0,-5 2 0,4-18 0,-10 11 0,4-5 0,2 0 0,-1 5 0,4-5 0,-8 6 0,2 0 0,-3-6 0,-4 5 0,0-1 0,-5 11 0,18 29 0,-5-8 0,33 31 0,-17-27 0,8 2 0,-8-6 0,-9-11 0,3 5 0,-9 0 0,-1-5 0,-8 5 0,-1-10 0,-4-1 0,1 0 0,-1-3 0,0 6 0,-6-6 0,-1 8 0,-1-4 0,2 1 0,0 3 0,3 10 0,1-5 0,-3 33 0,3-26 0,-3 13 0,-2-13 0,11-11 0,-5 11 0,5-11 0,-5 5 0,1-6 0,0 0 0,0-1 0,1 1 0,-2 6 0,1-5 0,-1 5 0,1-6 0,-1 5 0,-5-2 0,3 3 0,-9-4 0,11-6 0,-11 9 0,5-1 0,-7 4 0,1-1 0,-1 0 0,7-4 0,1 2 0,-18-9 0,4 11 0,-22-7 0,10 5 0,9-3 0,1-10 0,15 8 0,9-12 0,8 6 0,32-21 0,18 6 0,6-10 0,-8 12 0,-26 0 0,-15 9 0,1-7 0,0 3 0,0 0 0,-1-3 0,7 3 0,9-1 0,-5-3 0,28 1 0,-32-1 0,18-3 0,-24 7 0,5-4 0,-3 4 0,9-1 0,-3-8 0,-1 7 0,13-10 0,-11 7 0,31-11 0,-14 6 0,2-1 0,-9 5 0,-11 10 0,-1-4 0,-1 5 0,-6-4 0,-1-1 0,9-18 0,-5 5 0,1-13 0,-4 15 0,-8-5 0,3 11 0,-4-5 0,0 6 0,0-6 0,-5-1 0,0-1 0,-1-4 0,2 11 0,-1-11 0,0 11 0,-5-5 0,5 6 0,-11-14 0,13 11 0,-9-11 0,8 14 0,3 0 0,-3 0 0,-1-6 0,0 5 0,-11-11 0,9 11 0,-3-5 0,10 6 0,0 0 0,0-6 0,-3 5 0,11 9 0,-3 17 0,6 9 0,2 23 0,-11-27 0,5 18 0,14-11 0,-15-3 0,15 3 0,-21-14 0,0-5 0,0 6 0,0-5 0,0 11 0,5-5 0,-4 0 0,4-1 0,-5-6 0,0 0 0,0-1 0,0 7 0,5 1 0,-4 1 0,4-2 0,-5-7 0,0 1 0,0 6 0,0-5 0,0 5 0,0-6 0,0 5 0,0-3 0,0-4 0,0-33 0,0 5 0,0-28 0,-7 7 0,5-2 0,-19-17 0,11 18 0,-5-8 0,3 11 0,10 13 0,-4 4 0,6 0 0,-4 11 0,3-17 0,-3 18 0,4-4 0,0 1 0,0-3 0,0 1 0,0 1 0,-4 6 0,-1 4 0,-9 1 0,-17 37 0,9-7 0,-11 39 0,19-22 0,-19 22 0,13 2 0,-7-7 0,14-5 0,12-16 0,-4-21 0,5 5 0,0-22 0,7-26 0,16-8 0,-4-28 0,4 14 0,-10-4 0,-1 19 0,-4 7 0,6 14 0,-9 11 0,18 7 0,-5 9 0,12 2 0,-7 4 0,-1 1 0,4 17 0,-7-13 0,10 32 0,-8-24 0,-4 2 0,0-8 0,-20-23 0,3 4 0,-23-10 0,11 0 0,-11 0 0,14 0 0,-6 0 0,5 4 0,-5-3 0,6 3 0,-6-4 0,5 3 0,-5-2 0,6 3 0,-6-4 0,5 0 0,-5 0 0,6 0 0,-6 0 0,5 0 0,-5 0 0,6 0 0,-6 0 0,5 0 0,-5 4 0,6 1 0,14 10 0,-3-5 0,13 5 0,-10-6 0,-1-1 0,-4 1 0,4 0 0,-3 0 0,7-1 0,3 2 0,0-15 0,0 4 0,-6-20 0,0 4 0,-4 1 0,8 1 0,-4 6 0,3 0 0,-3-24 0,-1 12 0,2-28 0,-4 31 0,4-5 0,-6 14 0,0-6 0,0 13 0,6 11 0,-5 3 0,9 11 0,-5-22 0,0-2 0,-1-8 0,-4-14 0,0 11 0,0-17 0,0 12 0,0 1 0,-5-5 0,3 5 0,-7-1 0,9 2 0,-4-8 0,4 11 0,0-17 0,0-6 0,0 14 0,0-26 0,0 28 0,0-19 0,0 19 0,0-4 0,0 0 0,0 11 0,-4-11 0,3 0 0,-3 11 0,-1-17 0,0 22 0,-5-3 0,1 10 0,-6 0 0,5 4 0,-6 7 0,7-1 0,-1 5 0,5 0 0,1-5 0,-8 19 0,5-17 0,-6 11 0,5-14 0,11 0 0,-2-8 0,4-2 0,-1-8 0,-4-14 0,0 4 0,0-30 0,-5 22 0,-2-13 0,-3 23 0,4 2 0,-8 1 0,16 11 0,-7-2 0,13 14 0,1-5 0,0 0 0,24 3 0,-4-5 0,22 5 0,-1-7 0,-21 0 0,4 0 0,-24 0 0,6 5 0,-5 0 0,5 5 0,-10-1 0,-1 0 0,-4-1 0,6 15 0,-1-11 0,12 17 0,-11-18 0,9 9 0,-10-9 0,1 18 0,2-17 0,-2 17 0,3-19 0,-3 5 0,-2 0 0,1 1 0,-4 0 0,8-1 0,-8-6 0,8 13 0,3-3 0,2 19 0,2-19 0,-6 3 0,-5-7 0,-1-4 0,6 9 0,-7 5 0,7-7 0,-10 5 0,0-8 0,4 1 0,-2 0 0,3 5 0,-10-5 0,-1 1 0,-3-3 0,-6-9 0,4-1 0,-4-4 0,7 0 0,-1 0 0,-14 0 0,10 0 0,-16 0 0,19-4 0,-1-7 0,7-5 0,4-37 0,14 4 0,-10-27 0,15 31 0,-18-4 0,14 25 0,-13-15 0,12 21 0,-13-5 0,7 14 0,-7-6 0,3 5 0,-8-5 0,-1 10 0,-10 11 0,4 6 0,-11 11 0,9 7 0,-4-6 0,5 7 0,1-9 0,1-6 0,0-1 0,0-20 0,-9-22 0,-11-11 0,11 0 0,-8 6 0,22 26 0,-15-32 0,6 2 0,-2-17 0,4 10 0,10 19 0,-7 9 0,4 10 0,1 1 0,0 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6:28.203"/>
    </inkml:context>
    <inkml:brush xml:id="br0">
      <inkml:brushProperty name="width" value="0.05" units="cm"/>
      <inkml:brushProperty name="height" value="0.05" units="cm"/>
    </inkml:brush>
  </inkml:definitions>
  <inkml:trace contextRef="#ctx0" brushRef="#br0">1 1 24575,'28'0'0,"-5"12"0,25-1 0,-8 18 0,1-12 0,-11 0 0,-4-5 0,-6-11 0,0 5 0,16-6 0,-21 5 0,14-3 0,-18 2 0,7 9 0,-5-10 0,5 14 0,-7-11 0,17 15 0,-5 0 0,8 2 0,5-2 0,-14-2 0,9-4 0,-6 5 0,-12-9 0,23 4 0,-21-4 0,14 3 0,-11 4 0,13 5 0,9 8 0,0-6 0,12 17 0,-11-14 0,26 19 0,-23-21 0,6-1 0,-12-10 0,2 8 0,24-3 0,-11 4 0,10-5 0,6 20 0,-25-18 0,12 17 0,-28-18 0,22 7 0,-24-6 0,33-2 0,-44-9 0,14-4 0,-18 5 0,-1 0 0,9 7 0,1 2 0,8 2 0,14 18 0,-19-23 0,17 17 0,-10-20 0,1 6 0,-1-5 0,-4 5 0,-6-7 0,8 7 0,0 1 0,-1 7 0,15 14 0,-8-1 0,1-4 0,-7-1 0,-8-16 0,-4 0 0,2 6 0,-16-13 0,4 5 0,-6-7 0,0 0 0,5 0 0,2 7 0,4-5 0,-3 5 0,-4 1 0,1-7 0,-3 7 0,29 13 0,-20-16 0,16 17 0,-17-23 0,-1 19 0,2-14 0,3 14 0,-3-28 0,0-3 0,-5-9 0,-2 0 0,-4 0 0,0 0 0,5 0 0,-4 0 0,17-7 0,-15 5 0,14-5 0,-16 7 0,9 0 0,-9-8 0,9 6 0,-9-5 0,16-1 0,-14 6 0,9-13 0,-12 13 0,9-35 0,-7 29 0,7-30 0,-9 29 0,6-8 0,-4 8 0,4 1 0,-6 8 0,0 0 0,0-7 0,0-3 0,0 1 0,6-6 0,-4 6 0,4-1 0,-6-15 0,0 21 0,0-14 0,4 18 0,3 0 0,-1 0 0,-2 0 0,-4 0 0,0-7 0,0 5 0,0 4 0,0 10 0,0 17 0,0-5 0,0 6 0,0-9 0,0 9 0,0-6 0,-5 5 0,-2 0 0,1-5 0,-7 13 0,12-13 0,-5 12 0,1-12 0,-1 6 0,-8 9 0,7-13 0,0 21 0,-1-5 0,6-9 0,-10 7 0,11-11 0,-4 2 0,5 1 0,-13 5 0,10-14 0,-15 14 0,16 4 0,-4-7 0,1 6 0,4-11 0,-4-5 0,5 5 0,0-7 0,0 7 0,0-5 0,0 5 0,0-7 0,-5 0 0,-1-5 0,-5-1 0,0-5 0,0 0 0,-18 7 0,14 0 0,-14 7 0,1-8 0,12-1 0,-12-5 0,17 4 0,0-2 0,0 2 0,0-4 0,0 0 0,-8 0 0,7 0 0,-7 0 0,8 0 0,-7 0 0,5 0 0,-13 0 0,5 0 0,1 0 0,-6 0 0,-5 0 0,1 0 0,-8 0 0,18 0 0,1 0 0,8 0 0,-7 0 0,5 0 0,-6 0 0,8 0 0,-7 0 0,5 0 0,-13 0 0,6 0 0,-1 0 0,3 0 0,7 0 0,-8 0 0,6 0 0,4 0 0,11 0 0,16 0 0,-5 0 0,5 0 0,-7 0 0,7 0 0,-5 0 0,5 0 0,-7 0 0,8 0 0,-7 0 0,7 0 0,-8 0 0,7 0 0,2 0 0,18 0 0,-8 7 0,1-6 0,-5 5 0,-14-6 0,7 0 0,-8 0 0,-1 5 0,1 1 0,0 0 0,0-1 0,0-5 0,17 0 0,-13 0 0,14 0 0,-11 0 0,-5 0 0,5 0 0,-7 0 0,8 0 0,-7 0 0,7 0 0,-8 0 0,-5 0 0,-2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6:45.690"/>
    </inkml:context>
    <inkml:brush xml:id="br0">
      <inkml:brushProperty name="width" value="0.05" units="cm"/>
      <inkml:brushProperty name="height" value="0.05" units="cm"/>
    </inkml:brush>
  </inkml:definitions>
  <inkml:trace contextRef="#ctx0" brushRef="#br0">0 15 24575,'20'-8'0,"16"2"0,-3 6 0,30 0 0,4 0 0,-11 0 0,-6 0 0,-22 0 0,10 0 0,-8 0 0,18 0 0,20 0 0,-10 0 0,-7 0 0,4 0-622,-4-1 1,2 2 621,13 4 0,4 1 0,6-5 0,1 1-828,0 9 1,0 1 827,1-5 0,-2 0 0,-15 0 0,-2 0-256,-2 0 1,-1-2 255,38-5 0,4 0 0,-23 0 0,14 0 0,-45 0 0,9 0 1103,-16 0-1103,-9 0 1711,-8 0-1711,16 0 595,-13 0-595,38 0 0,-5 0 0,10 0 0,-3 0 0,-22 0 0,7-15 0,-26 11 0,37-11 0,-10 15 0,30 0 0,0 0 0,-15 0 0,4 0-852,5 0 1,1 0 851,6 0 0,1 0 0,7 0 0,-6 0 0,-29 0 0,-3 0-367,14 0 0,-1 0 367,36 0 0,-1 0 0,-4 0 0,-28 0 0,-3 0 0,1 0 0,-11 0 0,23 0 0,5 0 0,-19 0 0,10 0 0,0 0-502,-6 0 0,0 0 1,3 0 501,20 0 0,5 0 0,-2 0 0,-8 0 0,-2 0 0,-2 0 0,-10 0 0,-2 0 0,0 0 0,7 0 0,1 0 0,-3 0-665,17 0 0,-1 0 665,12 0 0,-7 0-315,-36 0 0,-3 0 315,12 0 0,-4 0 0,3 0 0,-9 0 2768,-7 0-2768,-22 0 2285,10 0-2285,2 0 0,23 0 0,19 10 0,1-7 0,11 16 0,-15-17 0,0 15 0,-13-15 849,25 37-849,-24-25 0,2 0 0,-6 13 0,0 1 0,7-10 0,-4-3 0,2 7 0,-30-8 0,0-5 0,-8-1 0,18-1 0,38 16 0,-24-10 0,1 4 0,-1 1 0,-5-1 0,-4-6 0,0 0 0,18 8 0,23 11 0,-45-17 0,-8 4 0,-23-17 0,-5 5 0,5-4 0,1 17 0,-7-15 0,7 14 0,-8-11 0,17 7 0,39 40 0,-8-27-575,10 23 0,1 0 575,7-20 0,-10 13 0,1-1 0,15-16-166,-1 15 166,-19-14 0,-23-15 0,-2-2 0,-18-16 0,-1-5 1139,-1 0-1139,-10 0 177,9 0-177,-16 1 0,12-18 0,-5 6 0,0-15 0,-1 18 0,-7-6 0,0-4 0,0 7 0,0-6 0,0 1 0,0 12 0,0-30 0,0 31 0,0-14 0,0 18 0,0-7 0,0 5 0,0-13 0,0 5 0,-7-7 0,6 8 0,-10 2 0,5 7 0,0 0 0,-4 0 0,9 9 0,-4 3 0,5 10 0,0 8 0,0-7 0,0 7 0,0-8 0,0 7 0,0-5 0,0 5 0,0-7 0,0 7 0,0-5 0,0 5 0,0 11 0,0-6 0,0 7 0,0 6 0,0-21 0,0 14 0,0-11 0,0-5 0,0 5 0,6 0 0,-5-5 0,6 6 0,-7-9 0,0 1 0,0 8 0,0-7 0,6 14 0,0-13 0,1 5 0,-2-7 0,-5 0 0,-5 0 0,-1 0 0,-5-5 0,0-1 0,-7-5 0,5 0 0,-13 6 0,18 0 0,-9 6 0,15-1 0,-15 8 0,14-7 0,-9 7 0,5-1 0,1-5 0,-14 6 0,7-7 0,-5 0 0,7-1 0,-8-5 0,6 3 0,-5-3 0,7 0 0,-8-1 0,6-5 0,-13 0 0,6 0 0,0 0 0,1 0 0,8 0 0,-7 0 0,5 0 0,-6 0 0,8 0 0,-7 0 0,5 0 0,-6 0 0,8 0 0,-7 0 0,5 0 0,-5 0 0,7 0 0,-8 0 0,6 0 0,4 0 0,11 0 0,16 0 0,-5 0 0,5 0 0,-7 0 0,7 0 0,-5 0 0,5 0 0,-7 0 0,8 0 0,-7 0 0,7 0 0,-8 0 0,7 0 0,-5 0 0,5 0 0,-7 0 0,0 0 0,0 0 0,0 0 0,-1 0 0,1 0 0,8 0 0,-7 0 0,7-5 0,-8 4 0,-1-9 0,1 9 0,0-4 0,0 5 0,0 0 0,17-7 0,-5-7 0,3-2 0,-14-2 0,-12-1 0,0 6 0,5-5 0,8-1 0,0 6 0,5-5 0,-16 12 0,1 1 0,-8 5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15.888"/>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15.888"/>
    </inkml:context>
    <inkml:brush xml:id="br0">
      <inkml:brushProperty name="width" value="0.05" units="cm"/>
      <inkml:brushProperty name="height" value="0.05" units="cm"/>
    </inkml:brush>
  </inkml:definitions>
  <inkml:trace contextRef="#ctx0" brushRef="#br0">0 0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32.015"/>
    </inkml:context>
    <inkml:brush xml:id="br0">
      <inkml:brushProperty name="width" value="0.05" units="cm"/>
      <inkml:brushProperty name="height" value="0.05" units="cm"/>
    </inkml:brush>
  </inkml:definitions>
  <inkml:trace contextRef="#ctx0" brushRef="#br0">0 0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32.879"/>
    </inkml:context>
    <inkml:brush xml:id="br0">
      <inkml:brushProperty name="width" value="0.05" units="cm"/>
      <inkml:brushProperty name="height" value="0.05" units="cm"/>
    </inkml:brush>
  </inkml:definitions>
  <inkml:trace contextRef="#ctx0" brushRef="#br0">0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35.079"/>
    </inkml:context>
    <inkml:brush xml:id="br0">
      <inkml:brushProperty name="width" value="0.05" units="cm"/>
      <inkml:brushProperty name="height" value="0.05" units="cm"/>
    </inkml:brush>
  </inkml:definitions>
  <inkml:trace contextRef="#ctx0" brushRef="#br0">0 0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8:18.733"/>
    </inkml:context>
    <inkml:brush xml:id="br0">
      <inkml:brushProperty name="width" value="0.05" units="cm"/>
      <inkml:brushProperty name="height" value="0.05" units="cm"/>
    </inkml:brush>
  </inkml:definitions>
  <inkml:trace contextRef="#ctx0" brushRef="#br0">0 0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39:22.921"/>
    </inkml:context>
    <inkml:brush xml:id="br0">
      <inkml:brushProperty name="width" value="0.05" units="cm"/>
      <inkml:brushProperty name="height" value="0.05" units="cm"/>
    </inkml:brush>
  </inkml:definitions>
  <inkml:trace contextRef="#ctx0" brushRef="#br0">23 11 24575,'-11'-6'0,"5"1"0,1 5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13.281"/>
    </inkml:context>
    <inkml:brush xml:id="br0">
      <inkml:brushProperty name="width" value="0.05" units="cm"/>
      <inkml:brushProperty name="height" value="0.05" units="cm"/>
    </inkml:brush>
  </inkml:definitions>
  <inkml:trace contextRef="#ctx0" brushRef="#br0">1 1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14.297"/>
    </inkml:context>
    <inkml:brush xml:id="br0">
      <inkml:brushProperty name="width" value="0.05" units="cm"/>
      <inkml:brushProperty name="height" value="0.05" units="cm"/>
    </inkml:brush>
  </inkml:definitions>
  <inkml:trace contextRef="#ctx0" brushRef="#br0">0 1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21.849"/>
    </inkml:context>
    <inkml:brush xml:id="br0">
      <inkml:brushProperty name="width" value="0.05" units="cm"/>
      <inkml:brushProperty name="height" value="0.05" units="cm"/>
    </inkml:brush>
  </inkml:definitions>
  <inkml:trace contextRef="#ctx0" brushRef="#br0">0 1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23.481"/>
    </inkml:context>
    <inkml:brush xml:id="br0">
      <inkml:brushProperty name="width" value="0.05" units="cm"/>
      <inkml:brushProperty name="height" value="0.05" units="cm"/>
    </inkml:brush>
  </inkml:definitions>
  <inkml:trace contextRef="#ctx0" brushRef="#br0">0 1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6:48.749"/>
    </inkml:context>
    <inkml:brush xml:id="br0">
      <inkml:brushProperty name="width" value="0.05" units="cm"/>
      <inkml:brushProperty name="height" value="0.05" units="cm"/>
    </inkml:brush>
  </inkml:definitions>
  <inkml:trace contextRef="#ctx0" brushRef="#br0">0 1986 24575,'5'-10'0,"49"-13"0,25 4 0,-13 3 0,8 1-1610,8 3 0,-1 1 1610,-13-4 0,-1 0 0,13 3 0,-5 0 1013,8-7-1013,7 5 528,-51 13-528,18-4 0,-18 5 0,11 1 0,7-2-482,1-3 0,2-2 482,5-3 0,0-1 0,-13 1 0,-5-2 1593,16-13-1593,-22 10 0,-15 7 0,3-9 0,-4 7 0,-1-7 1050,51-1-1050,-33 10 0,14-11 0,3-1 0,1 5 0,-9-4 0,0-1 0,6 4 0,16-2 0,-38 4 0,5 5 0,-17-2 0,-1 8 0,0-8 0,31-7 0,-4 8 0,39-16 0,5 14-728,-31 1 1,2 0 727,0 4 0,0 0 0,-6-6 0,-3-1 0,25 4 0,-29-13 0,-24 15 0,-4 1 0,-9 6 0,33-9 0,28 7 0,-15-1 0,6-2-634,13-6 1,5 0 633,-17 4 0,2 2 0,1-1 0,-1-2 0,0-1 0,1 0 0,-1 1 0,0 0 0,-2 1-703,26 2 1,-6-3 702,-21-6 0,-2-1-132,-1 8 0,-4 0 132,10-15 0,-6 20 0,-31-4 2466,-7 6-2466,-11-4 1595,-5 3-1595,14-3 330,-5 4-330,31 0 0,9 0 0,35 0-1223,2 0 1223,-27 1 0,0-2 0,31-7 0,-21 9 0,-2-4 0,10-19-70,-31 17 1,-3-1 69,2-10 0,-4 3 0,-17 12 0,-3-10 0,-13 9 1214,-3-2-1214,1-6 148,-5 7-148,5-7 0,0 5 0,19 4 0,24-20 0,-6 19 0,6 0-706,6-22 1,2 1 705,6 18 0,0 2 0,-1-15 0,-1-4 0,0 5 0,0 1 0,-6 4 0,0-2 0,0-11 0,-2 1 0,21 4 0,-20-3 0,-31 10 0,7 6 0,-15-3 0,1 9 1411,-11-4-1411,-5 5 0,36 0 0,24 0 0,-9 0 0,6 0-1044,14 0 0,3 0 1044,0-4 0,0-3 0,0-2 0,-3-2-423,-7-1 0,-5-1 423,28-7 0,-5 3 0,-46 16 0,4-12 0,-31 11 1992,5-8-1992,-14 5 942,5 0-942,3 1 0,13 4 0,25 0 0,14 0 0,0 0 0,16 0 0,-16 0 0,22 0 0,0 0 0,-22 0 0,-6-6 0,-44 1 0,-12-7 0,-24 2 0,0-6 0,6 4 0,6-9 0,5 11 0,0-5 0,-5 0 0,-2-1 0,1-1 0,1 2 0,-2-18 0,5 18 0,-11-32 0,12 35 0,-10-17 0,6 22 0,-5-7 0,1 9 0,0-4 0,-6 0 0,5 3 0,-11-4 0,4-1 0,1 4 0,1-7 0,6 9 0,-24-7 0,18 2 0,-18-2 0,18-3 0,5 5 0,-5-5 0,6 6 0,0 0 0,0 1 0,1 3 0,-1-3 0,0 3 0,0-4 0,0 0 0,0 8 0,8 2 0,2 8 0,8-4 0,6-1 0,-5-1 0,11 8 0,-11 0 0,5 0 0,-6-8 0,-1 1 0,15 3 0,14 13 0,6-5 0,8 7 0,4 10 0,-11-14 0,-4 11 0,-3-16 0,-18-2 0,5 0 0,-9-5 0,-6 1 0,-1-6 0,1 7 0,8 11 0,-6-7 0,2 11 0,-13-14 0,-6 6 0,-3-5 0,-1 1 0,1-3 0,-6-2 0,-1-1 0,-1 4 0,2-5 0,6 5 0,1 0 0,3 6 0,1-5 0,8 5 0,7-20 0,-5 2 0,4-18 0,-10 11 0,4-5 0,2 0 0,-1 5 0,4-5 0,-8 6 0,2 0 0,-3-6 0,-4 5 0,0-1 0,-5 11 0,18 29 0,-5-8 0,33 31 0,-17-27 0,8 2 0,-8-6 0,-9-11 0,3 5 0,-9 0 0,-1-5 0,-8 5 0,-1-10 0,-4-1 0,1 0 0,-1-3 0,0 6 0,-6-6 0,-1 8 0,-1-4 0,2 1 0,0 3 0,3 10 0,1-5 0,-3 33 0,3-26 0,-3 13 0,-2-13 0,11-11 0,-5 11 0,5-11 0,-5 5 0,1-6 0,0 0 0,0-1 0,1 1 0,-2 6 0,1-5 0,-1 5 0,1-6 0,-1 5 0,-5-2 0,3 3 0,-9-4 0,11-6 0,-11 9 0,5-1 0,-7 4 0,1-1 0,-1 0 0,7-4 0,1 2 0,-18-9 0,4 11 0,-22-7 0,10 5 0,9-3 0,1-10 0,15 8 0,9-12 0,8 6 0,32-21 0,18 6 0,6-10 0,-8 12 0,-26 0 0,-15 9 0,1-7 0,0 3 0,0 0 0,-1-3 0,7 3 0,9-1 0,-5-3 0,28 1 0,-32-1 0,18-3 0,-24 7 0,5-4 0,-3 4 0,9-1 0,-3-8 0,-1 7 0,13-10 0,-11 7 0,31-11 0,-14 6 0,2-1 0,-9 5 0,-11 10 0,-1-4 0,-1 5 0,-6-4 0,-1-1 0,9-18 0,-5 5 0,1-13 0,-4 15 0,-8-5 0,3 11 0,-4-5 0,0 6 0,0-6 0,-5-1 0,0-1 0,-1-4 0,2 11 0,-1-11 0,0 11 0,-5-5 0,5 6 0,-11-14 0,13 11 0,-9-11 0,8 14 0,3 0 0,-3 0 0,-1-6 0,0 5 0,-11-11 0,9 11 0,-3-5 0,10 6 0,0 0 0,0-6 0,-3 5 0,11 9 0,-3 17 0,6 9 0,2 23 0,-11-27 0,5 18 0,14-11 0,-15-3 0,15 3 0,-21-14 0,0-5 0,0 6 0,0-5 0,0 11 0,5-5 0,-4 0 0,4-1 0,-5-6 0,0 0 0,0-1 0,0 7 0,5 1 0,-4 1 0,4-2 0,-5-7 0,0 1 0,0 6 0,0-5 0,0 5 0,0-6 0,0 5 0,0-3 0,0-4 0,0-33 0,0 5 0,0-28 0,-7 7 0,5-2 0,-19-17 0,11 18 0,-5-8 0,3 11 0,10 13 0,-4 4 0,6 0 0,-4 11 0,3-17 0,-3 18 0,4-4 0,0 1 0,0-3 0,0 1 0,0 1 0,-4 6 0,-1 4 0,-9 1 0,-17 37 0,9-7 0,-11 39 0,19-22 0,-19 22 0,13 2 0,-7-7 0,14-5 0,12-16 0,-4-21 0,5 5 0,0-22 0,7-26 0,16-8 0,-4-28 0,4 14 0,-10-4 0,-1 19 0,-4 7 0,6 14 0,-9 11 0,18 7 0,-5 9 0,12 2 0,-7 4 0,-1 1 0,4 17 0,-7-13 0,10 32 0,-8-24 0,-4 2 0,0-8 0,-20-23 0,3 4 0,-23-10 0,11 0 0,-11 0 0,14 0 0,-6 0 0,5 4 0,-5-3 0,6 3 0,-6-4 0,5 3 0,-5-2 0,6 3 0,-6-4 0,5 0 0,-5 0 0,6 0 0,-6 0 0,5 0 0,-5 0 0,6 0 0,-6 0 0,5 0 0,-5 4 0,6 1 0,14 10 0,-3-5 0,13 5 0,-10-6 0,-1-1 0,-4 1 0,4 0 0,-3 0 0,7-1 0,3 2 0,0-15 0,0 4 0,-6-20 0,0 4 0,-4 1 0,8 1 0,-4 6 0,3 0 0,-3-24 0,-1 12 0,2-28 0,-4 31 0,4-5 0,-6 14 0,0-6 0,0 13 0,6 11 0,-5 3 0,9 11 0,-5-22 0,0-2 0,-1-8 0,-4-14 0,0 11 0,0-17 0,0 12 0,0 1 0,-5-5 0,3 5 0,-7-1 0,9 2 0,-4-8 0,4 11 0,0-17 0,0-6 0,0 14 0,0-26 0,0 28 0,0-19 0,0 19 0,0-4 0,0 0 0,0 11 0,-4-11 0,3 0 0,-3 11 0,-1-17 0,0 22 0,-5-3 0,1 10 0,-6 0 0,5 4 0,-6 7 0,7-1 0,-1 5 0,5 0 0,1-5 0,-8 19 0,5-17 0,-6 11 0,5-14 0,11 0 0,-2-8 0,4-2 0,-1-8 0,-4-14 0,0 4 0,0-30 0,-5 22 0,-2-13 0,-3 23 0,4 2 0,-8 1 0,16 11 0,-7-2 0,13 14 0,1-5 0,0 0 0,24 3 0,-4-5 0,22 5 0,-1-7 0,-21 0 0,4 0 0,-24 0 0,6 5 0,-5 0 0,5 5 0,-10-1 0,-1 0 0,-4-1 0,6 15 0,-1-11 0,12 17 0,-11-18 0,9 9 0,-10-9 0,1 18 0,2-17 0,-2 17 0,3-19 0,-3 5 0,-2 0 0,1 1 0,-4 0 0,8-1 0,-8-6 0,8 13 0,3-3 0,2 19 0,2-19 0,-6 3 0,-5-7 0,-1-4 0,6 9 0,-7 5 0,7-7 0,-10 5 0,0-8 0,4 1 0,-2 0 0,3 5 0,-10-5 0,-1 1 0,-3-3 0,-6-9 0,4-1 0,-4-4 0,7 0 0,-1 0 0,-14 0 0,10 0 0,-16 0 0,19-4 0,-1-7 0,7-5 0,4-37 0,14 4 0,-10-27 0,15 31 0,-18-4 0,14 25 0,-13-15 0,12 21 0,-13-5 0,7 14 0,-7-6 0,3 5 0,-8-5 0,-1 10 0,-10 11 0,4 6 0,-11 11 0,9 7 0,-4-6 0,5 7 0,1-9 0,1-6 0,0-1 0,0-20 0,-9-22 0,-11-11 0,11 0 0,-8 6 0,22 26 0,-15-32 0,6 2 0,-2-17 0,4 10 0,10 19 0,-7 9 0,4 10 0,1 1 0,0 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8:18.733"/>
    </inkml:context>
    <inkml:brush xml:id="br0">
      <inkml:brushProperty name="width" value="0.05" units="cm"/>
      <inkml:brushProperty name="height" value="0.05" units="cm"/>
    </inkml:brush>
  </inkml:definitions>
  <inkml:trace contextRef="#ctx0" brushRef="#br0">0 0 24575,'0'0'0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6:28.203"/>
    </inkml:context>
    <inkml:brush xml:id="br0">
      <inkml:brushProperty name="width" value="0.05" units="cm"/>
      <inkml:brushProperty name="height" value="0.05" units="cm"/>
    </inkml:brush>
  </inkml:definitions>
  <inkml:trace contextRef="#ctx0" brushRef="#br0">1 1 24575,'28'0'0,"-5"12"0,25-1 0,-8 18 0,1-12 0,-11 0 0,-4-5 0,-6-11 0,0 5 0,16-6 0,-21 5 0,14-3 0,-18 2 0,7 9 0,-5-10 0,5 14 0,-7-11 0,17 15 0,-5 0 0,8 2 0,5-2 0,-14-2 0,9-4 0,-6 5 0,-12-9 0,23 4 0,-21-4 0,14 3 0,-11 4 0,13 5 0,9 8 0,0-6 0,12 17 0,-11-14 0,26 19 0,-23-21 0,6-1 0,-12-10 0,2 8 0,24-3 0,-11 4 0,10-5 0,6 20 0,-25-18 0,12 17 0,-28-18 0,22 7 0,-24-6 0,33-2 0,-44-9 0,14-4 0,-18 5 0,-1 0 0,9 7 0,1 2 0,8 2 0,14 18 0,-19-23 0,17 17 0,-10-20 0,1 6 0,-1-5 0,-4 5 0,-6-7 0,8 7 0,0 1 0,-1 7 0,15 14 0,-8-1 0,1-4 0,-7-1 0,-8-16 0,-4 0 0,2 6 0,-16-13 0,4 5 0,-6-7 0,0 0 0,5 0 0,2 7 0,4-5 0,-3 5 0,-4 1 0,1-7 0,-3 7 0,29 13 0,-20-16 0,16 17 0,-17-23 0,-1 19 0,2-14 0,3 14 0,-3-28 0,0-3 0,-5-9 0,-2 0 0,-4 0 0,0 0 0,5 0 0,-4 0 0,17-7 0,-15 5 0,14-5 0,-16 7 0,9 0 0,-9-8 0,9 6 0,-9-5 0,16-1 0,-14 6 0,9-13 0,-12 13 0,9-35 0,-7 29 0,7-30 0,-9 29 0,6-8 0,-4 8 0,4 1 0,-6 8 0,0 0 0,0-7 0,0-3 0,0 1 0,6-6 0,-4 6 0,4-1 0,-6-15 0,0 21 0,0-14 0,4 18 0,3 0 0,-1 0 0,-2 0 0,-4 0 0,0-7 0,0 5 0,0 4 0,0 10 0,0 17 0,0-5 0,0 6 0,0-9 0,0 9 0,0-6 0,-5 5 0,-2 0 0,1-5 0,-7 13 0,12-13 0,-5 12 0,1-12 0,-1 6 0,-8 9 0,7-13 0,0 21 0,-1-5 0,6-9 0,-10 7 0,11-11 0,-4 2 0,5 1 0,-13 5 0,10-14 0,-15 14 0,16 4 0,-4-7 0,1 6 0,4-11 0,-4-5 0,5 5 0,0-7 0,0 7 0,0-5 0,0 5 0,0-7 0,-5 0 0,-1-5 0,-5-1 0,0-5 0,0 0 0,-18 7 0,14 0 0,-14 7 0,1-8 0,12-1 0,-12-5 0,17 4 0,0-2 0,0 2 0,0-4 0,0 0 0,-8 0 0,7 0 0,-7 0 0,8 0 0,-7 0 0,5 0 0,-13 0 0,5 0 0,1 0 0,-6 0 0,-5 0 0,1 0 0,-8 0 0,18 0 0,1 0 0,8 0 0,-7 0 0,5 0 0,-6 0 0,8 0 0,-7 0 0,5 0 0,-13 0 0,6 0 0,-1 0 0,3 0 0,7 0 0,-8 0 0,6 0 0,4 0 0,11 0 0,16 0 0,-5 0 0,5 0 0,-7 0 0,7 0 0,-5 0 0,5 0 0,-7 0 0,8 0 0,-7 0 0,7 0 0,-8 0 0,7 0 0,2 0 0,18 0 0,-8 7 0,1-6 0,-5 5 0,-14-6 0,7 0 0,-8 0 0,-1 5 0,1 1 0,0 0 0,0-1 0,0-5 0,17 0 0,-13 0 0,14 0 0,-11 0 0,-5 0 0,5 0 0,-7 0 0,8 0 0,-7 0 0,7 0 0,-8 0 0,-5 0 0,-2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6:45.690"/>
    </inkml:context>
    <inkml:brush xml:id="br0">
      <inkml:brushProperty name="width" value="0.05" units="cm"/>
      <inkml:brushProperty name="height" value="0.05" units="cm"/>
    </inkml:brush>
  </inkml:definitions>
  <inkml:trace contextRef="#ctx0" brushRef="#br0">0 15 24575,'20'-8'0,"16"2"0,-3 6 0,30 0 0,4 0 0,-11 0 0,-6 0 0,-22 0 0,10 0 0,-8 0 0,18 0 0,20 0 0,-10 0 0,-7 0 0,4 0-622,-4-1 1,2 2 621,13 4 0,4 1 0,6-5 0,1 1-828,0 9 1,0 1 827,1-5 0,-2 0 0,-15 0 0,-2 0-256,-2 0 1,-1-2 255,38-5 0,4 0 0,-23 0 0,14 0 0,-45 0 0,9 0 1103,-16 0-1103,-9 0 1711,-8 0-1711,16 0 595,-13 0-595,38 0 0,-5 0 0,10 0 0,-3 0 0,-22 0 0,7-15 0,-26 11 0,37-11 0,-10 15 0,30 0 0,0 0 0,-15 0 0,4 0-852,5 0 1,1 0 851,6 0 0,1 0 0,7 0 0,-6 0 0,-29 0 0,-3 0-367,14 0 0,-1 0 367,36 0 0,-1 0 0,-4 0 0,-28 0 0,-3 0 0,1 0 0,-11 0 0,23 0 0,5 0 0,-19 0 0,10 0 0,0 0-502,-6 0 0,0 0 1,3 0 501,20 0 0,5 0 0,-2 0 0,-8 0 0,-2 0 0,-2 0 0,-10 0 0,-2 0 0,0 0 0,7 0 0,1 0 0,-3 0-665,17 0 0,-1 0 665,12 0 0,-7 0-315,-36 0 0,-3 0 315,12 0 0,-4 0 0,3 0 0,-9 0 2768,-7 0-2768,-22 0 2285,10 0-2285,2 0 0,23 0 0,19 10 0,1-7 0,11 16 0,-15-17 0,0 15 0,-13-15 849,25 37-849,-24-25 0,2 0 0,-6 13 0,0 1 0,7-10 0,-4-3 0,2 7 0,-30-8 0,0-5 0,-8-1 0,18-1 0,38 16 0,-24-10 0,1 4 0,-1 1 0,-5-1 0,-4-6 0,0 0 0,18 8 0,23 11 0,-45-17 0,-8 4 0,-23-17 0,-5 5 0,5-4 0,1 17 0,-7-15 0,7 14 0,-8-11 0,17 7 0,39 40 0,-8-27-575,10 23 0,1 0 575,7-20 0,-10 13 0,1-1 0,15-16-166,-1 15 166,-19-14 0,-23-15 0,-2-2 0,-18-16 0,-1-5 1139,-1 0-1139,-10 0 177,9 0-177,-16 1 0,12-18 0,-5 6 0,0-15 0,-1 18 0,-7-6 0,0-4 0,0 7 0,0-6 0,0 1 0,0 12 0,0-30 0,0 31 0,0-14 0,0 18 0,0-7 0,0 5 0,0-13 0,0 5 0,-7-7 0,6 8 0,-10 2 0,5 7 0,0 0 0,-4 0 0,9 9 0,-4 3 0,5 10 0,0 8 0,0-7 0,0 7 0,0-8 0,0 7 0,0-5 0,0 5 0,0-7 0,0 7 0,0-5 0,0 5 0,0 11 0,0-6 0,0 7 0,0 6 0,0-21 0,0 14 0,0-11 0,0-5 0,0 5 0,6 0 0,-5-5 0,6 6 0,-7-9 0,0 1 0,0 8 0,0-7 0,6 14 0,0-13 0,1 5 0,-2-7 0,-5 0 0,-5 0 0,-1 0 0,-5-5 0,0-1 0,-7-5 0,5 0 0,-13 6 0,18 0 0,-9 6 0,15-1 0,-15 8 0,14-7 0,-9 7 0,5-1 0,1-5 0,-14 6 0,7-7 0,-5 0 0,7-1 0,-8-5 0,6 3 0,-5-3 0,7 0 0,-8-1 0,6-5 0,-13 0 0,6 0 0,0 0 0,1 0 0,8 0 0,-7 0 0,5 0 0,-6 0 0,8 0 0,-7 0 0,5 0 0,-6 0 0,8 0 0,-7 0 0,5 0 0,-5 0 0,7 0 0,-8 0 0,6 0 0,4 0 0,11 0 0,16 0 0,-5 0 0,5 0 0,-7 0 0,7 0 0,-5 0 0,5 0 0,-7 0 0,8 0 0,-7 0 0,7 0 0,-8 0 0,7 0 0,-5 0 0,5 0 0,-7 0 0,0 0 0,0 0 0,0 0 0,-1 0 0,1 0 0,8 0 0,-7 0 0,7-5 0,-8 4 0,-1-9 0,1 9 0,0-4 0,0 5 0,0 0 0,17-7 0,-5-7 0,3-2 0,-14-2 0,-12-1 0,0 6 0,5-5 0,8-1 0,0 6 0,5-5 0,-16 12 0,1 1 0,-8 5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15.888"/>
    </inkml:context>
    <inkml:brush xml:id="br0">
      <inkml:brushProperty name="width" value="0.05" units="cm"/>
      <inkml:brushProperty name="height" value="0.05" units="cm"/>
    </inkml:brush>
  </inkml:definitions>
  <inkml:trace contextRef="#ctx0" brushRef="#br0">0 0 24575,'0'0'0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32.015"/>
    </inkml:context>
    <inkml:brush xml:id="br0">
      <inkml:brushProperty name="width" value="0.05" units="cm"/>
      <inkml:brushProperty name="height" value="0.05" units="cm"/>
    </inkml:brush>
  </inkml:definitions>
  <inkml:trace contextRef="#ctx0" brushRef="#br0">0 0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32.879"/>
    </inkml:context>
    <inkml:brush xml:id="br0">
      <inkml:brushProperty name="width" value="0.05" units="cm"/>
      <inkml:brushProperty name="height" value="0.05" units="cm"/>
    </inkml:brush>
  </inkml:definitions>
  <inkml:trace contextRef="#ctx0" brushRef="#br0">0 1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35.079"/>
    </inkml:context>
    <inkml:brush xml:id="br0">
      <inkml:brushProperty name="width" value="0.05" units="cm"/>
      <inkml:brushProperty name="height" value="0.05" units="cm"/>
    </inkml:brush>
  </inkml:definitions>
  <inkml:trace contextRef="#ctx0" brushRef="#br0">0 0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8:18.733"/>
    </inkml:context>
    <inkml:brush xml:id="br0">
      <inkml:brushProperty name="width" value="0.05" units="cm"/>
      <inkml:brushProperty name="height" value="0.05" units="cm"/>
    </inkml:brush>
  </inkml:definitions>
  <inkml:trace contextRef="#ctx0" brushRef="#br0">0 0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39:22.921"/>
    </inkml:context>
    <inkml:brush xml:id="br0">
      <inkml:brushProperty name="width" value="0.05" units="cm"/>
      <inkml:brushProperty name="height" value="0.05" units="cm"/>
    </inkml:brush>
  </inkml:definitions>
  <inkml:trace contextRef="#ctx0" brushRef="#br0">23 11 24575,'-11'-6'0,"5"1"0,1 5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2:33.436"/>
    </inkml:context>
    <inkml:brush xml:id="br0">
      <inkml:brushProperty name="width" value="0.05" units="cm"/>
      <inkml:brushProperty name="height" value="0.05" units="cm"/>
    </inkml:brush>
  </inkml:definitions>
  <inkml:trace contextRef="#ctx0" brushRef="#br0">0 1413 24575,'12'-18'0,"0"5"0,7-7 0,2 7 0,20-21 0,1 14 0,2-14 0,-19 20 0,-12 1 0,-13 2 0,4 0 0,3 0 0,11-7 0,-5 5 0,12-1 0,-12 5 0,6 7 0,-9-7 0,9 7 0,11-17 0,0 15 0,18-11 0,-7 7 0,22 6 0,-10-13 0,10 14 0,-12-7 0,-1 8 0,-9-6 0,-11 4 0,-4-4 0,-13 6 0,5-5 0,-7-1 0,7 0 0,12 1 0,11-2 0,-1 5 0,8-6 0,5-1 0,1 7 0,-9-12 0,-9 13 0,-23-9 0,5 4 0,-7 0 0,0-3 0,7 1 0,13-6 0,27-24 0,-13 23 0,10-22 0,-27 30 0,10-16 0,-8 7 0,8-7 0,13-2 0,-18 8 0,10-7 0,-25 12 0,1-1 0,-6 7 0,5 0 0,-7 1 0,0-1 0,-1-5 0,19-3 0,16 7 0,-1-6 0,34-19 0,-33 18 0,13-23 0,-20 24 0,-10-3 0,-8-3 0,-1 7 0,-1 0 0,2-7 0,36-21 0,-21 8 0,10 5 0,4 0 0,11-8 0,14-12 0,0 6 0,-46 10 0,13 7 0,-22 12 0,-12-7 0,6-3 0,-18 2 0,-1 6 0,-23 9 0,14 5 0,-21 0 0,15 0 0,1 0 0,1 0 0,8 0 0,-7 0 0,5 0 0,-5 0 0,7 0 0,-8 0 0,6 0 0,-5 0 0,7 0 0,-8-6 0,-1-8 0,-1 5 0,-5-4 0,14 13 0,-7 0 0,8 0 0,-7 0 0,-3 0 0,1 0 0,-6 0 0,13 0 0,-6 0 0,8 5 0,10-4 0,2 4 0,10 0 0,0-4 0,7 4 0,3-5 0,6 6 0,-6-4 0,5 4 0,4 9 0,-7-11 0,5 10 0,1-6 0,-14-6 0,13 5 0,-17-7 0,7 0 0,-5 0 0,6 0 0,-9 5 0,19-4 0,-14 4 0,44 4 0,-41-7 0,69 27 0,-47-17 0,21 10 0,-15-7 0,-31-13 0,13 6 0,-17-4 0,-10-2 0,-2 2 0,-10-4 0,-7 0 0,5 0 0,-6 0 0,8 0 0,-7 0 0,5-4 0,-6 7 0,7 6 0,-1 11 0,6 31 0,-15-8 0,13 10 0,-8-5 0,5-18 0,10 1 0,-4-5 0,1-14 0,4 14 0,-9-13 0,3 13 0,-5-13 0,0 5 0,6 0 0,-4-5 0,-4 13 0,0-6 0,0 0 0,2 6 0,4-6 0,-12 8 0,11-8 0,-11 16 0,18-20 0,-10 12 0,5-17 0,1 0 0,-11 7 0,9-5 0,-10 5 0,11 1 0,-2-7 0,3 7 0,-13-7 0,5 7 0,-5-5 0,-3 22 0,8-21 0,-7 13 0,15-27 0,1 3 0,5-9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11.609"/>
    </inkml:context>
    <inkml:brush xml:id="br0">
      <inkml:brushProperty name="width" value="0.05" units="cm"/>
      <inkml:brushProperty name="height" value="0.05" units="cm"/>
    </inkml:brush>
  </inkml:definitions>
  <inkml:trace contextRef="#ctx0" brushRef="#br0">1 1 24575,'20'12'0,"-1"0"0,-1 1 0,16 19 0,7-12 0,-4 8 0,22-11 0,-23 0 0,9-5 0,-9 3 0,-23-10 0,13-4 0,-13 4 0,5-5 0,-7 0 0,0 5 0,0-4 0,17 11 0,5-10 0,30 6 0,-9 7 0,-1-12 0,-16 12 0,-16-15 0,5 0 0,-14 5 0,2 19 0,31 16 0,-13-2 0,21-4 0,9-2-453,-8-12 0,0-1 453,0 8 0,-1 0 0,-2-9 0,-5-2 0,-6 7 0,-2-14 0,0 5 0,30 8 0,2-1 0,-9-5 0,6 2-611,4 7 0,-1-1 611,-14-10 0,1 1 0,19 16 0,-7-2 849,-22-17-849,7 13 0,-47-19 0,-20 1 0,0-8 0,-6-5 1279,7-12-1279,-1-3 0,5-17 0,2 16 0,0-14 0,0 23 0,-8-13 0,8 5 0,-1-7 0,1 0 0,5 8 0,-6-16 0,7 21 0,0-32 0,-4 32 0,2-21 0,-3 16 0,5-8 0,0 7 0,-4 3 0,2 24 0,-3-3 0,5 23 0,0 4 0,7 1 0,-6 16 0,11-16 0,-10 7 0,12-1 0,-8-14 0,3 6 0,1-19 0,-9 1 0,4 0 0,-1 0 0,-2 0 0,2 0 0,-4 0 0,0-1 0,0 9 0,0-6 0,-4 5 0,-3-7 0,1 7 0,-3-5 0,7 5 0,-3-7 0,5 8 0,0-7 0,-4 7 0,-10-13 0,1-2 0,-13-4 0,-4 0 0,-24 0 0,11 0 0,-18 0 0,31 0 0,-8 0 0,17 0 0,3 0 0,7 0 0,0 0 0,-8 0 0,6 0 0,-5 0 0,-1 7 0,7-6 0,-7 5 0,8-6 0,0 0 0,-7 0 0,-3 6 0,1-4 0,-6 4 0,13-6 0,-6 0 0,8 5 0,0 1 0,0 0 0,0-1 0,0-5 0,0 0 0,-7 0 0,10 0 0,-4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39:22.921"/>
    </inkml:context>
    <inkml:brush xml:id="br0">
      <inkml:brushProperty name="width" value="0.05" units="cm"/>
      <inkml:brushProperty name="height" value="0.05" units="cm"/>
    </inkml:brush>
  </inkml:definitions>
  <inkml:trace contextRef="#ctx0" brushRef="#br0">23 11 24575,'-11'-6'0,"5"1"0,1 5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13.281"/>
    </inkml:context>
    <inkml:brush xml:id="br0">
      <inkml:brushProperty name="width" value="0.05" units="cm"/>
      <inkml:brushProperty name="height" value="0.05" units="cm"/>
    </inkml:brush>
  </inkml:definitions>
  <inkml:trace contextRef="#ctx0" brushRef="#br0">1 1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14.297"/>
    </inkml:context>
    <inkml:brush xml:id="br0">
      <inkml:brushProperty name="width" value="0.05" units="cm"/>
      <inkml:brushProperty name="height" value="0.05" units="cm"/>
    </inkml:brush>
  </inkml:definitions>
  <inkml:trace contextRef="#ctx0" brushRef="#br0">0 1 24575,'0'0'0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21.849"/>
    </inkml:context>
    <inkml:brush xml:id="br0">
      <inkml:brushProperty name="width" value="0.05" units="cm"/>
      <inkml:brushProperty name="height" value="0.05" units="cm"/>
    </inkml:brush>
  </inkml:definitions>
  <inkml:trace contextRef="#ctx0" brushRef="#br0">0 1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23.481"/>
    </inkml:context>
    <inkml:brush xml:id="br0">
      <inkml:brushProperty name="width" value="0.05" units="cm"/>
      <inkml:brushProperty name="height" value="0.05" units="cm"/>
    </inkml:brush>
  </inkml:definitions>
  <inkml:trace contextRef="#ctx0" brushRef="#br0">0 1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6:48.749"/>
    </inkml:context>
    <inkml:brush xml:id="br0">
      <inkml:brushProperty name="width" value="0.05" units="cm"/>
      <inkml:brushProperty name="height" value="0.05" units="cm"/>
    </inkml:brush>
  </inkml:definitions>
  <inkml:trace contextRef="#ctx0" brushRef="#br0">0 1986 24575,'5'-10'0,"49"-13"0,25 4 0,-13 3 0,8 1-1610,8 3 0,-1 1 1610,-13-4 0,-1 0 0,13 3 0,-5 0 1013,8-7-1013,7 5 528,-51 13-528,18-4 0,-18 5 0,11 1 0,7-2-482,1-3 0,2-2 482,5-3 0,0-1 0,-13 1 0,-5-2 1593,16-13-1593,-22 10 0,-15 7 0,3-9 0,-4 7 0,-1-7 1050,51-1-1050,-33 10 0,14-11 0,3-1 0,1 5 0,-9-4 0,0-1 0,6 4 0,16-2 0,-38 4 0,5 5 0,-17-2 0,-1 8 0,0-8 0,31-7 0,-4 8 0,39-16 0,5 14-728,-31 1 1,2 0 727,0 4 0,0 0 0,-6-6 0,-3-1 0,25 4 0,-29-13 0,-24 15 0,-4 1 0,-9 6 0,33-9 0,28 7 0,-15-1 0,6-2-634,13-6 1,5 0 633,-17 4 0,2 2 0,1-1 0,-1-2 0,0-1 0,1 0 0,-1 1 0,0 0 0,-2 1-703,26 2 1,-6-3 702,-21-6 0,-2-1-132,-1 8 0,-4 0 132,10-15 0,-6 20 0,-31-4 2466,-7 6-2466,-11-4 1595,-5 3-1595,14-3 330,-5 4-330,31 0 0,9 0 0,35 0-1223,2 0 1223,-27 1 0,0-2 0,31-7 0,-21 9 0,-2-4 0,10-19-70,-31 17 1,-3-1 69,2-10 0,-4 3 0,-17 12 0,-3-10 0,-13 9 1214,-3-2-1214,1-6 148,-5 7-148,5-7 0,0 5 0,19 4 0,24-20 0,-6 19 0,6 0-706,6-22 1,2 1 705,6 18 0,0 2 0,-1-15 0,-1-4 0,0 5 0,0 1 0,-6 4 0,0-2 0,0-11 0,-2 1 0,21 4 0,-20-3 0,-31 10 0,7 6 0,-15-3 0,1 9 1411,-11-4-1411,-5 5 0,36 0 0,24 0 0,-9 0 0,6 0-1044,14 0 0,3 0 1044,0-4 0,0-3 0,0-2 0,-3-2-423,-7-1 0,-5-1 423,28-7 0,-5 3 0,-46 16 0,4-12 0,-31 11 1992,5-8-1992,-14 5 942,5 0-942,3 1 0,13 4 0,25 0 0,14 0 0,0 0 0,16 0 0,-16 0 0,22 0 0,0 0 0,-22 0 0,-6-6 0,-44 1 0,-12-7 0,-24 2 0,0-6 0,6 4 0,6-9 0,5 11 0,0-5 0,-5 0 0,-2-1 0,1-1 0,1 2 0,-2-18 0,5 18 0,-11-32 0,12 35 0,-10-17 0,6 22 0,-5-7 0,1 9 0,0-4 0,-6 0 0,5 3 0,-11-4 0,4-1 0,1 4 0,1-7 0,6 9 0,-24-7 0,18 2 0,-18-2 0,18-3 0,5 5 0,-5-5 0,6 6 0,0 0 0,0 1 0,1 3 0,-1-3 0,0 3 0,0-4 0,0 0 0,0 8 0,8 2 0,2 8 0,8-4 0,6-1 0,-5-1 0,11 8 0,-11 0 0,5 0 0,-6-8 0,-1 1 0,15 3 0,14 13 0,6-5 0,8 7 0,4 10 0,-11-14 0,-4 11 0,-3-16 0,-18-2 0,5 0 0,-9-5 0,-6 1 0,-1-6 0,1 7 0,8 11 0,-6-7 0,2 11 0,-13-14 0,-6 6 0,-3-5 0,-1 1 0,1-3 0,-6-2 0,-1-1 0,-1 4 0,2-5 0,6 5 0,1 0 0,3 6 0,1-5 0,8 5 0,7-20 0,-5 2 0,4-18 0,-10 11 0,4-5 0,2 0 0,-1 5 0,4-5 0,-8 6 0,2 0 0,-3-6 0,-4 5 0,0-1 0,-5 11 0,18 29 0,-5-8 0,33 31 0,-17-27 0,8 2 0,-8-6 0,-9-11 0,3 5 0,-9 0 0,-1-5 0,-8 5 0,-1-10 0,-4-1 0,1 0 0,-1-3 0,0 6 0,-6-6 0,-1 8 0,-1-4 0,2 1 0,0 3 0,3 10 0,1-5 0,-3 33 0,3-26 0,-3 13 0,-2-13 0,11-11 0,-5 11 0,5-11 0,-5 5 0,1-6 0,0 0 0,0-1 0,1 1 0,-2 6 0,1-5 0,-1 5 0,1-6 0,-1 5 0,-5-2 0,3 3 0,-9-4 0,11-6 0,-11 9 0,5-1 0,-7 4 0,1-1 0,-1 0 0,7-4 0,1 2 0,-18-9 0,4 11 0,-22-7 0,10 5 0,9-3 0,1-10 0,15 8 0,9-12 0,8 6 0,32-21 0,18 6 0,6-10 0,-8 12 0,-26 0 0,-15 9 0,1-7 0,0 3 0,0 0 0,-1-3 0,7 3 0,9-1 0,-5-3 0,28 1 0,-32-1 0,18-3 0,-24 7 0,5-4 0,-3 4 0,9-1 0,-3-8 0,-1 7 0,13-10 0,-11 7 0,31-11 0,-14 6 0,2-1 0,-9 5 0,-11 10 0,-1-4 0,-1 5 0,-6-4 0,-1-1 0,9-18 0,-5 5 0,1-13 0,-4 15 0,-8-5 0,3 11 0,-4-5 0,0 6 0,0-6 0,-5-1 0,0-1 0,-1-4 0,2 11 0,-1-11 0,0 11 0,-5-5 0,5 6 0,-11-14 0,13 11 0,-9-11 0,8 14 0,3 0 0,-3 0 0,-1-6 0,0 5 0,-11-11 0,9 11 0,-3-5 0,10 6 0,0 0 0,0-6 0,-3 5 0,11 9 0,-3 17 0,6 9 0,2 23 0,-11-27 0,5 18 0,14-11 0,-15-3 0,15 3 0,-21-14 0,0-5 0,0 6 0,0-5 0,0 11 0,5-5 0,-4 0 0,4-1 0,-5-6 0,0 0 0,0-1 0,0 7 0,5 1 0,-4 1 0,4-2 0,-5-7 0,0 1 0,0 6 0,0-5 0,0 5 0,0-6 0,0 5 0,0-3 0,0-4 0,0-33 0,0 5 0,0-28 0,-7 7 0,5-2 0,-19-17 0,11 18 0,-5-8 0,3 11 0,10 13 0,-4 4 0,6 0 0,-4 11 0,3-17 0,-3 18 0,4-4 0,0 1 0,0-3 0,0 1 0,0 1 0,-4 6 0,-1 4 0,-9 1 0,-17 37 0,9-7 0,-11 39 0,19-22 0,-19 22 0,13 2 0,-7-7 0,14-5 0,12-16 0,-4-21 0,5 5 0,0-22 0,7-26 0,16-8 0,-4-28 0,4 14 0,-10-4 0,-1 19 0,-4 7 0,6 14 0,-9 11 0,18 7 0,-5 9 0,12 2 0,-7 4 0,-1 1 0,4 17 0,-7-13 0,10 32 0,-8-24 0,-4 2 0,0-8 0,-20-23 0,3 4 0,-23-10 0,11 0 0,-11 0 0,14 0 0,-6 0 0,5 4 0,-5-3 0,6 3 0,-6-4 0,5 3 0,-5-2 0,6 3 0,-6-4 0,5 0 0,-5 0 0,6 0 0,-6 0 0,5 0 0,-5 0 0,6 0 0,-6 0 0,5 0 0,-5 4 0,6 1 0,14 10 0,-3-5 0,13 5 0,-10-6 0,-1-1 0,-4 1 0,4 0 0,-3 0 0,7-1 0,3 2 0,0-15 0,0 4 0,-6-20 0,0 4 0,-4 1 0,8 1 0,-4 6 0,3 0 0,-3-24 0,-1 12 0,2-28 0,-4 31 0,4-5 0,-6 14 0,0-6 0,0 13 0,6 11 0,-5 3 0,9 11 0,-5-22 0,0-2 0,-1-8 0,-4-14 0,0 11 0,0-17 0,0 12 0,0 1 0,-5-5 0,3 5 0,-7-1 0,9 2 0,-4-8 0,4 11 0,0-17 0,0-6 0,0 14 0,0-26 0,0 28 0,0-19 0,0 19 0,0-4 0,0 0 0,0 11 0,-4-11 0,3 0 0,-3 11 0,-1-17 0,0 22 0,-5-3 0,1 10 0,-6 0 0,5 4 0,-6 7 0,7-1 0,-1 5 0,5 0 0,1-5 0,-8 19 0,5-17 0,-6 11 0,5-14 0,11 0 0,-2-8 0,4-2 0,-1-8 0,-4-14 0,0 4 0,0-30 0,-5 22 0,-2-13 0,-3 23 0,4 2 0,-8 1 0,16 11 0,-7-2 0,13 14 0,1-5 0,0 0 0,24 3 0,-4-5 0,22 5 0,-1-7 0,-21 0 0,4 0 0,-24 0 0,6 5 0,-5 0 0,5 5 0,-10-1 0,-1 0 0,-4-1 0,6 15 0,-1-11 0,12 17 0,-11-18 0,9 9 0,-10-9 0,1 18 0,2-17 0,-2 17 0,3-19 0,-3 5 0,-2 0 0,1 1 0,-4 0 0,8-1 0,-8-6 0,8 13 0,3-3 0,2 19 0,2-19 0,-6 3 0,-5-7 0,-1-4 0,6 9 0,-7 5 0,7-7 0,-10 5 0,0-8 0,4 1 0,-2 0 0,3 5 0,-10-5 0,-1 1 0,-3-3 0,-6-9 0,4-1 0,-4-4 0,7 0 0,-1 0 0,-14 0 0,10 0 0,-16 0 0,19-4 0,-1-7 0,7-5 0,4-37 0,14 4 0,-10-27 0,15 31 0,-18-4 0,14 25 0,-13-15 0,12 21 0,-13-5 0,7 14 0,-7-6 0,3 5 0,-8-5 0,-1 10 0,-10 11 0,4 6 0,-11 11 0,9 7 0,-4-6 0,5 7 0,1-9 0,1-6 0,0-1 0,0-20 0,-9-22 0,-11-11 0,11 0 0,-8 6 0,22 26 0,-15-32 0,6 2 0,-2-17 0,4 10 0,10 19 0,-7 9 0,4 10 0,1 1 0,0 4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6:28.203"/>
    </inkml:context>
    <inkml:brush xml:id="br0">
      <inkml:brushProperty name="width" value="0.05" units="cm"/>
      <inkml:brushProperty name="height" value="0.05" units="cm"/>
    </inkml:brush>
  </inkml:definitions>
  <inkml:trace contextRef="#ctx0" brushRef="#br0">1 1 24575,'28'0'0,"-5"12"0,25-1 0,-8 18 0,1-12 0,-11 0 0,-4-5 0,-6-11 0,0 5 0,16-6 0,-21 5 0,14-3 0,-18 2 0,7 9 0,-5-10 0,5 14 0,-7-11 0,17 15 0,-5 0 0,8 2 0,5-2 0,-14-2 0,9-4 0,-6 5 0,-12-9 0,23 4 0,-21-4 0,14 3 0,-11 4 0,13 5 0,9 8 0,0-6 0,12 17 0,-11-14 0,26 19 0,-23-21 0,6-1 0,-12-10 0,2 8 0,24-3 0,-11 4 0,10-5 0,6 20 0,-25-18 0,12 17 0,-28-18 0,22 7 0,-24-6 0,33-2 0,-44-9 0,14-4 0,-18 5 0,-1 0 0,9 7 0,1 2 0,8 2 0,14 18 0,-19-23 0,17 17 0,-10-20 0,1 6 0,-1-5 0,-4 5 0,-6-7 0,8 7 0,0 1 0,-1 7 0,15 14 0,-8-1 0,1-4 0,-7-1 0,-8-16 0,-4 0 0,2 6 0,-16-13 0,4 5 0,-6-7 0,0 0 0,5 0 0,2 7 0,4-5 0,-3 5 0,-4 1 0,1-7 0,-3 7 0,29 13 0,-20-16 0,16 17 0,-17-23 0,-1 19 0,2-14 0,3 14 0,-3-28 0,0-3 0,-5-9 0,-2 0 0,-4 0 0,0 0 0,5 0 0,-4 0 0,17-7 0,-15 5 0,14-5 0,-16 7 0,9 0 0,-9-8 0,9 6 0,-9-5 0,16-1 0,-14 6 0,9-13 0,-12 13 0,9-35 0,-7 29 0,7-30 0,-9 29 0,6-8 0,-4 8 0,4 1 0,-6 8 0,0 0 0,0-7 0,0-3 0,0 1 0,6-6 0,-4 6 0,4-1 0,-6-15 0,0 21 0,0-14 0,4 18 0,3 0 0,-1 0 0,-2 0 0,-4 0 0,0-7 0,0 5 0,0 4 0,0 10 0,0 17 0,0-5 0,0 6 0,0-9 0,0 9 0,0-6 0,-5 5 0,-2 0 0,1-5 0,-7 13 0,12-13 0,-5 12 0,1-12 0,-1 6 0,-8 9 0,7-13 0,0 21 0,-1-5 0,6-9 0,-10 7 0,11-11 0,-4 2 0,5 1 0,-13 5 0,10-14 0,-15 14 0,16 4 0,-4-7 0,1 6 0,4-11 0,-4-5 0,5 5 0,0-7 0,0 7 0,0-5 0,0 5 0,0-7 0,-5 0 0,-1-5 0,-5-1 0,0-5 0,0 0 0,-18 7 0,14 0 0,-14 7 0,1-8 0,12-1 0,-12-5 0,17 4 0,0-2 0,0 2 0,0-4 0,0 0 0,-8 0 0,7 0 0,-7 0 0,8 0 0,-7 0 0,5 0 0,-13 0 0,5 0 0,1 0 0,-6 0 0,-5 0 0,1 0 0,-8 0 0,18 0 0,1 0 0,8 0 0,-7 0 0,5 0 0,-6 0 0,8 0 0,-7 0 0,5 0 0,-13 0 0,6 0 0,-1 0 0,3 0 0,7 0 0,-8 0 0,6 0 0,4 0 0,11 0 0,16 0 0,-5 0 0,5 0 0,-7 0 0,7 0 0,-5 0 0,5 0 0,-7 0 0,8 0 0,-7 0 0,7 0 0,-8 0 0,7 0 0,2 0 0,18 0 0,-8 7 0,1-6 0,-5 5 0,-14-6 0,7 0 0,-8 0 0,-1 5 0,1 1 0,0 0 0,0-1 0,0-5 0,17 0 0,-13 0 0,14 0 0,-11 0 0,-5 0 0,5 0 0,-7 0 0,8 0 0,-7 0 0,7 0 0,-8 0 0,-5 0 0,-2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6:45.690"/>
    </inkml:context>
    <inkml:brush xml:id="br0">
      <inkml:brushProperty name="width" value="0.05" units="cm"/>
      <inkml:brushProperty name="height" value="0.05" units="cm"/>
    </inkml:brush>
  </inkml:definitions>
  <inkml:trace contextRef="#ctx0" brushRef="#br0">0 15 24575,'20'-8'0,"16"2"0,-3 6 0,30 0 0,4 0 0,-11 0 0,-6 0 0,-22 0 0,10 0 0,-8 0 0,18 0 0,20 0 0,-10 0 0,-7 0 0,4 0-622,-4-1 1,2 2 621,13 4 0,4 1 0,6-5 0,1 1-828,0 9 1,0 1 827,1-5 0,-2 0 0,-15 0 0,-2 0-256,-2 0 1,-1-2 255,38-5 0,4 0 0,-23 0 0,14 0 0,-45 0 0,9 0 1103,-16 0-1103,-9 0 1711,-8 0-1711,16 0 595,-13 0-595,38 0 0,-5 0 0,10 0 0,-3 0 0,-22 0 0,7-15 0,-26 11 0,37-11 0,-10 15 0,30 0 0,0 0 0,-15 0 0,4 0-852,5 0 1,1 0 851,6 0 0,1 0 0,7 0 0,-6 0 0,-29 0 0,-3 0-367,14 0 0,-1 0 367,36 0 0,-1 0 0,-4 0 0,-28 0 0,-3 0 0,1 0 0,-11 0 0,23 0 0,5 0 0,-19 0 0,10 0 0,0 0-502,-6 0 0,0 0 1,3 0 501,20 0 0,5 0 0,-2 0 0,-8 0 0,-2 0 0,-2 0 0,-10 0 0,-2 0 0,0 0 0,7 0 0,1 0 0,-3 0-665,17 0 0,-1 0 665,12 0 0,-7 0-315,-36 0 0,-3 0 315,12 0 0,-4 0 0,3 0 0,-9 0 2768,-7 0-2768,-22 0 2285,10 0-2285,2 0 0,23 0 0,19 10 0,1-7 0,11 16 0,-15-17 0,0 15 0,-13-15 849,25 37-849,-24-25 0,2 0 0,-6 13 0,0 1 0,7-10 0,-4-3 0,2 7 0,-30-8 0,0-5 0,-8-1 0,18-1 0,38 16 0,-24-10 0,1 4 0,-1 1 0,-5-1 0,-4-6 0,0 0 0,18 8 0,23 11 0,-45-17 0,-8 4 0,-23-17 0,-5 5 0,5-4 0,1 17 0,-7-15 0,7 14 0,-8-11 0,17 7 0,39 40 0,-8-27-575,10 23 0,1 0 575,7-20 0,-10 13 0,1-1 0,15-16-166,-1 15 166,-19-14 0,-23-15 0,-2-2 0,-18-16 0,-1-5 1139,-1 0-1139,-10 0 177,9 0-177,-16 1 0,12-18 0,-5 6 0,0-15 0,-1 18 0,-7-6 0,0-4 0,0 7 0,0-6 0,0 1 0,0 12 0,0-30 0,0 31 0,0-14 0,0 18 0,0-7 0,0 5 0,0-13 0,0 5 0,-7-7 0,6 8 0,-10 2 0,5 7 0,0 0 0,-4 0 0,9 9 0,-4 3 0,5 10 0,0 8 0,0-7 0,0 7 0,0-8 0,0 7 0,0-5 0,0 5 0,0-7 0,0 7 0,0-5 0,0 5 0,0 11 0,0-6 0,0 7 0,0 6 0,0-21 0,0 14 0,0-11 0,0-5 0,0 5 0,6 0 0,-5-5 0,6 6 0,-7-9 0,0 1 0,0 8 0,0-7 0,6 14 0,0-13 0,1 5 0,-2-7 0,-5 0 0,-5 0 0,-1 0 0,-5-5 0,0-1 0,-7-5 0,5 0 0,-13 6 0,18 0 0,-9 6 0,15-1 0,-15 8 0,14-7 0,-9 7 0,5-1 0,1-5 0,-14 6 0,7-7 0,-5 0 0,7-1 0,-8-5 0,6 3 0,-5-3 0,7 0 0,-8-1 0,6-5 0,-13 0 0,6 0 0,0 0 0,1 0 0,8 0 0,-7 0 0,5 0 0,-6 0 0,8 0 0,-7 0 0,5 0 0,-6 0 0,8 0 0,-7 0 0,5 0 0,-5 0 0,7 0 0,-8 0 0,6 0 0,4 0 0,11 0 0,16 0 0,-5 0 0,5 0 0,-7 0 0,7 0 0,-5 0 0,5 0 0,-7 0 0,8 0 0,-7 0 0,7 0 0,-8 0 0,7 0 0,-5 0 0,5 0 0,-7 0 0,0 0 0,0 0 0,0 0 0,-1 0 0,1 0 0,8 0 0,-7 0 0,7-5 0,-8 4 0,-1-9 0,1 9 0,0-4 0,0 5 0,0 0 0,17-7 0,-5-7 0,3-2 0,-14-2 0,-12-1 0,0 6 0,5-5 0,8-1 0,0 6 0,5-5 0,-16 12 0,1 1 0,-8 5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03.457"/>
    </inkml:context>
    <inkml:brush xml:id="br0">
      <inkml:brushProperty name="width" value="0.05" units="cm"/>
      <inkml:brushProperty name="height" value="0.05" units="cm"/>
    </inkml:brush>
  </inkml:definitions>
  <inkml:trace contextRef="#ctx0" brushRef="#br0">0 1 24575,'28'20'0,"0"2"0,10 8 0,-8-8 0,0-1 0,6-6 0,-13 4 0,15-2 0,-11 3 0,-6-8 0,27 13 0,-29-11 0,39 12 0,-35-13 0,29 22 0,-21-16 0,34 18 0,-4 1 0,-14-20 0,2 1 0,-5 7 0,0 1 0,50 6-397,-37-17 1,-2-1 396,20 4 0,-13-2 0,0-1 0,8 6 0,-8-5 0,4-1 0,-15-5 0,0 0-779,23 6 1,2 3 778,-8-1 0,0 0 0,9 1 0,-1 0 0,-7 3 0,-2 0 0,0-5 0,-2 0-288,-15-2 1,-2 2 287,2 9 0,-1-1 0,31-1 0,5 7 0,-1 7 0,11-21 0,-29 21 0,22-19 0,-26 19 0,-5-23 0,9 22 708,-36-30-708,8 1 1567,-10 3-1567,-8-6 650,6 2-650,4 4 0,10-3 0,11 8 0,12 10 0,-9-8 0,21 18 0,-21-10 0,37 4 0,-21-5 0,24-5 0,-27-2 0,-4 6 0,-13-14 0,1 12 0,-1-14 0,-17 0 0,41 19 0,-34-16 0,38 18 0,1 9-908,6-24 908,-29 11 0,1-1 0,42-11 0,-51 5 0,-2 1 0,10-6 0,5 3 0,-31-17 0,0-5 0,-16-1 0,-17-23 908,1 14-908,-18-21 0,17 16 0,-14-1 0,16 3 0,-4-1 0,5 6 0,0-5 0,0 7 0,0-18 0,0 14 0,-8-31 0,6 30 0,-5-12 0,7 17 0,-8-18 0,7 14 0,-12-14 0,7 18 0,12 11 0,-7 2 0,19 17 0,-16-6 0,4 23 0,-6-21 0,0 14 0,12-11 0,-9 2 0,9 18 0,-5-7 0,2 16 0,-1-6 0,-1-1 0,-7-10 0,5-11 0,-4-8 0,4 17 0,-5-13 0,15 31 0,-12-30 0,12 12 0,-9-10 0,-4-5 0,4 6 0,-11-9 0,-1-8 0,-5 1 0,-7-8 0,5 0 0,-6 4 0,8-4 0,-7 5 0,5 0 0,-6 0 0,-9-7 0,12 5 0,-12-6 0,-1 8 0,14 0 0,-14 0 0,18 0 0,-7 0 0,5 0 0,-6 0 0,-9 0 0,13 0 0,-14 0 0,18 0 0,-8 0 0,7 0 0,-14 0 0,5 0 0,1 0 0,1 0 0,8 0 0,-7 0 0,5 0 0,-6 0 0,8 0 0,-7 0 0,5 0 0,-5 0 0,7 0 0,-8 0 0,6 0 0,-5 0 0,7 0 0,-18-7 0,14 5 0,-14-5 0,11 7 0,5-5 0,-1-1 0,9-1 0,5 3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15.888"/>
    </inkml:context>
    <inkml:brush xml:id="br0">
      <inkml:brushProperty name="width" value="0.05" units="cm"/>
      <inkml:brushProperty name="height" value="0.05" units="cm"/>
    </inkml:brush>
  </inkml:definitions>
  <inkml:trace contextRef="#ctx0" brushRef="#br0">0 0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32.015"/>
    </inkml:context>
    <inkml:brush xml:id="br0">
      <inkml:brushProperty name="width" value="0.05" units="cm"/>
      <inkml:brushProperty name="height" value="0.05" units="cm"/>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6:28.203"/>
    </inkml:context>
    <inkml:brush xml:id="br0">
      <inkml:brushProperty name="width" value="0.05" units="cm"/>
      <inkml:brushProperty name="height" value="0.05" units="cm"/>
    </inkml:brush>
  </inkml:definitions>
  <inkml:trace contextRef="#ctx0" brushRef="#br0">1 1 24575,'28'0'0,"-5"12"0,25-1 0,-8 18 0,1-12 0,-11 0 0,-4-5 0,-6-11 0,0 5 0,16-6 0,-21 5 0,14-3 0,-18 2 0,7 9 0,-5-10 0,5 14 0,-7-11 0,17 15 0,-5 0 0,8 2 0,5-2 0,-14-2 0,9-4 0,-6 5 0,-12-9 0,23 4 0,-21-4 0,14 3 0,-11 4 0,13 5 0,9 8 0,0-6 0,12 17 0,-11-14 0,26 19 0,-23-21 0,6-1 0,-12-10 0,2 8 0,24-3 0,-11 4 0,10-5 0,6 20 0,-25-18 0,12 17 0,-28-18 0,22 7 0,-24-6 0,33-2 0,-44-9 0,14-4 0,-18 5 0,-1 0 0,9 7 0,1 2 0,8 2 0,14 18 0,-19-23 0,17 17 0,-10-20 0,1 6 0,-1-5 0,-4 5 0,-6-7 0,8 7 0,0 1 0,-1 7 0,15 14 0,-8-1 0,1-4 0,-7-1 0,-8-16 0,-4 0 0,2 6 0,-16-13 0,4 5 0,-6-7 0,0 0 0,5 0 0,2 7 0,4-5 0,-3 5 0,-4 1 0,1-7 0,-3 7 0,29 13 0,-20-16 0,16 17 0,-17-23 0,-1 19 0,2-14 0,3 14 0,-3-28 0,0-3 0,-5-9 0,-2 0 0,-4 0 0,0 0 0,5 0 0,-4 0 0,17-7 0,-15 5 0,14-5 0,-16 7 0,9 0 0,-9-8 0,9 6 0,-9-5 0,16-1 0,-14 6 0,9-13 0,-12 13 0,9-35 0,-7 29 0,7-30 0,-9 29 0,6-8 0,-4 8 0,4 1 0,-6 8 0,0 0 0,0-7 0,0-3 0,0 1 0,6-6 0,-4 6 0,4-1 0,-6-15 0,0 21 0,0-14 0,4 18 0,3 0 0,-1 0 0,-2 0 0,-4 0 0,0-7 0,0 5 0,0 4 0,0 10 0,0 17 0,0-5 0,0 6 0,0-9 0,0 9 0,0-6 0,-5 5 0,-2 0 0,1-5 0,-7 13 0,12-13 0,-5 12 0,1-12 0,-1 6 0,-8 9 0,7-13 0,0 21 0,-1-5 0,6-9 0,-10 7 0,11-11 0,-4 2 0,5 1 0,-13 5 0,10-14 0,-15 14 0,16 4 0,-4-7 0,1 6 0,4-11 0,-4-5 0,5 5 0,0-7 0,0 7 0,0-5 0,0 5 0,0-7 0,-5 0 0,-1-5 0,-5-1 0,0-5 0,0 0 0,-18 7 0,14 0 0,-14 7 0,1-8 0,12-1 0,-12-5 0,17 4 0,0-2 0,0 2 0,0-4 0,0 0 0,-8 0 0,7 0 0,-7 0 0,8 0 0,-7 0 0,5 0 0,-13 0 0,5 0 0,1 0 0,-6 0 0,-5 0 0,1 0 0,-8 0 0,18 0 0,1 0 0,8 0 0,-7 0 0,5 0 0,-6 0 0,8 0 0,-7 0 0,5 0 0,-13 0 0,6 0 0,-1 0 0,3 0 0,7 0 0,-8 0 0,6 0 0,4 0 0,11 0 0,16 0 0,-5 0 0,5 0 0,-7 0 0,7 0 0,-5 0 0,5 0 0,-7 0 0,8 0 0,-7 0 0,7 0 0,-8 0 0,7 0 0,2 0 0,18 0 0,-8 7 0,1-6 0,-5 5 0,-14-6 0,7 0 0,-8 0 0,-1 5 0,1 1 0,0 0 0,0-1 0,0-5 0,17 0 0,-13 0 0,14 0 0,-11 0 0,-5 0 0,5 0 0,-7 0 0,8 0 0,-7 0 0,7 0 0,-8 0 0,-5 0 0,-2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32.879"/>
    </inkml:context>
    <inkml:brush xml:id="br0">
      <inkml:brushProperty name="width" value="0.05" units="cm"/>
      <inkml:brushProperty name="height" value="0.05" units="cm"/>
    </inkml:brush>
  </inkml:definitions>
  <inkml:trace contextRef="#ctx0" brushRef="#br0">0 1 24575,'0'0'0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35.079"/>
    </inkml:context>
    <inkml:brush xml:id="br0">
      <inkml:brushProperty name="width" value="0.05" units="cm"/>
      <inkml:brushProperty name="height" value="0.05" units="cm"/>
    </inkml:brush>
  </inkml:definitions>
  <inkml:trace contextRef="#ctx0" brushRef="#br0">0 0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8:18.733"/>
    </inkml:context>
    <inkml:brush xml:id="br0">
      <inkml:brushProperty name="width" value="0.05" units="cm"/>
      <inkml:brushProperty name="height" value="0.05" units="cm"/>
    </inkml:brush>
  </inkml:definitions>
  <inkml:trace contextRef="#ctx0" brushRef="#br0">0 0 24575,'0'0'0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39:22.921"/>
    </inkml:context>
    <inkml:brush xml:id="br0">
      <inkml:brushProperty name="width" value="0.05" units="cm"/>
      <inkml:brushProperty name="height" value="0.05" units="cm"/>
    </inkml:brush>
  </inkml:definitions>
  <inkml:trace contextRef="#ctx0" brushRef="#br0">23 11 24575,'-11'-6'0,"5"1"0,1 5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2:33.436"/>
    </inkml:context>
    <inkml:brush xml:id="br0">
      <inkml:brushProperty name="width" value="0.05" units="cm"/>
      <inkml:brushProperty name="height" value="0.05" units="cm"/>
    </inkml:brush>
  </inkml:definitions>
  <inkml:trace contextRef="#ctx0" brushRef="#br0">0 1413 24575,'12'-18'0,"0"5"0,7-7 0,2 7 0,20-21 0,1 14 0,2-14 0,-19 20 0,-12 1 0,-13 2 0,4 0 0,3 0 0,11-7 0,-5 5 0,12-1 0,-12 5 0,6 7 0,-9-7 0,9 7 0,11-17 0,0 15 0,18-11 0,-7 7 0,22 6 0,-10-13 0,10 14 0,-12-7 0,-1 8 0,-9-6 0,-11 4 0,-4-4 0,-13 6 0,5-5 0,-7-1 0,7 0 0,12 1 0,11-2 0,-1 5 0,8-6 0,5-1 0,1 7 0,-9-12 0,-9 13 0,-23-9 0,5 4 0,-7 0 0,0-3 0,7 1 0,13-6 0,27-24 0,-13 23 0,10-22 0,-27 30 0,10-16 0,-8 7 0,8-7 0,13-2 0,-18 8 0,10-7 0,-25 12 0,1-1 0,-6 7 0,5 0 0,-7 1 0,0-1 0,-1-5 0,19-3 0,16 7 0,-1-6 0,34-19 0,-33 18 0,13-23 0,-20 24 0,-10-3 0,-8-3 0,-1 7 0,-1 0 0,2-7 0,36-21 0,-21 8 0,10 5 0,4 0 0,11-8 0,14-12 0,0 6 0,-46 10 0,13 7 0,-22 12 0,-12-7 0,6-3 0,-18 2 0,-1 6 0,-23 9 0,14 5 0,-21 0 0,15 0 0,1 0 0,1 0 0,8 0 0,-7 0 0,5 0 0,-5 0 0,7 0 0,-8 0 0,6 0 0,-5 0 0,7 0 0,-8-6 0,-1-8 0,-1 5 0,-5-4 0,14 13 0,-7 0 0,8 0 0,-7 0 0,-3 0 0,1 0 0,-6 0 0,13 0 0,-6 0 0,8 5 0,10-4 0,2 4 0,10 0 0,0-4 0,7 4 0,3-5 0,6 6 0,-6-4 0,5 4 0,4 9 0,-7-11 0,5 10 0,1-6 0,-14-6 0,13 5 0,-17-7 0,7 0 0,-5 0 0,6 0 0,-9 5 0,19-4 0,-14 4 0,44 4 0,-41-7 0,69 27 0,-47-17 0,21 10 0,-15-7 0,-31-13 0,13 6 0,-17-4 0,-10-2 0,-2 2 0,-10-4 0,-7 0 0,5 0 0,-6 0 0,8 0 0,-7 0 0,5-4 0,-6 7 0,7 6 0,-1 11 0,6 31 0,-15-8 0,13 10 0,-8-5 0,5-18 0,10 1 0,-4-5 0,1-14 0,4 14 0,-9-13 0,3 13 0,-5-13 0,0 5 0,6 0 0,-4-5 0,-4 13 0,0-6 0,0 0 0,2 6 0,4-6 0,-12 8 0,11-8 0,-11 16 0,18-20 0,-10 12 0,5-17 0,1 0 0,-11 7 0,9-5 0,-10 5 0,11 1 0,-2-7 0,3 7 0,-13-7 0,5 7 0,-5-5 0,-3 22 0,8-21 0,-7 13 0,15-27 0,1 3 0,5-9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11.609"/>
    </inkml:context>
    <inkml:brush xml:id="br0">
      <inkml:brushProperty name="width" value="0.05" units="cm"/>
      <inkml:brushProperty name="height" value="0.05" units="cm"/>
    </inkml:brush>
  </inkml:definitions>
  <inkml:trace contextRef="#ctx0" brushRef="#br0">1 1 24575,'20'12'0,"-1"0"0,-1 1 0,16 19 0,7-12 0,-4 8 0,22-11 0,-23 0 0,9-5 0,-9 3 0,-23-10 0,13-4 0,-13 4 0,5-5 0,-7 0 0,0 5 0,0-4 0,17 11 0,5-10 0,30 6 0,-9 7 0,-1-12 0,-16 12 0,-16-15 0,5 0 0,-14 5 0,2 19 0,31 16 0,-13-2 0,21-4 0,9-2-453,-8-12 0,0-1 453,0 8 0,-1 0 0,-2-9 0,-5-2 0,-6 7 0,-2-14 0,0 5 0,30 8 0,2-1 0,-9-5 0,6 2-611,4 7 0,-1-1 611,-14-10 0,1 1 0,19 16 0,-7-2 849,-22-17-849,7 13 0,-47-19 0,-20 1 0,0-8 0,-6-5 1279,7-12-1279,-1-3 0,5-17 0,2 16 0,0-14 0,0 23 0,-8-13 0,8 5 0,-1-7 0,1 0 0,5 8 0,-6-16 0,7 21 0,0-32 0,-4 32 0,2-21 0,-3 16 0,5-8 0,0 7 0,-4 3 0,2 24 0,-3-3 0,5 23 0,0 4 0,7 1 0,-6 16 0,11-16 0,-10 7 0,12-1 0,-8-14 0,3 6 0,1-19 0,-9 1 0,4 0 0,-1 0 0,-2 0 0,2 0 0,-4 0 0,0-1 0,0 9 0,0-6 0,-4 5 0,-3-7 0,1 7 0,-3-5 0,7 5 0,-3-7 0,5 8 0,0-7 0,-4 7 0,-10-13 0,1-2 0,-13-4 0,-4 0 0,-24 0 0,11 0 0,-18 0 0,31 0 0,-8 0 0,17 0 0,3 0 0,7 0 0,0 0 0,-8 0 0,6 0 0,-5 0 0,-1 7 0,7-6 0,-7 5 0,8-6 0,0 0 0,-7 0 0,-3 6 0,1-4 0,-6 4 0,13-6 0,-6 0 0,8 5 0,0 1 0,0 0 0,0-1 0,0-5 0,0 0 0,-7 0 0,10 0 0,-4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13.281"/>
    </inkml:context>
    <inkml:brush xml:id="br0">
      <inkml:brushProperty name="width" value="0.05" units="cm"/>
      <inkml:brushProperty name="height" value="0.05" units="cm"/>
    </inkml:brush>
  </inkml:definitions>
  <inkml:trace contextRef="#ctx0" brushRef="#br0">1 1 24575,'0'0'0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14.297"/>
    </inkml:context>
    <inkml:brush xml:id="br0">
      <inkml:brushProperty name="width" value="0.05" units="cm"/>
      <inkml:brushProperty name="height" value="0.05" units="cm"/>
    </inkml:brush>
  </inkml:definitions>
  <inkml:trace contextRef="#ctx0" brushRef="#br0">0 1 24575,'0'0'0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21.849"/>
    </inkml:context>
    <inkml:brush xml:id="br0">
      <inkml:brushProperty name="width" value="0.05" units="cm"/>
      <inkml:brushProperty name="height" value="0.05" units="cm"/>
    </inkml:brush>
  </inkml:definitions>
  <inkml:trace contextRef="#ctx0" brushRef="#br0">0 1 24575,'0'0'0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4:23.481"/>
    </inkml:context>
    <inkml:brush xml:id="br0">
      <inkml:brushProperty name="width" value="0.05" units="cm"/>
      <inkml:brushProperty name="height" value="0.05" units="cm"/>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15.888"/>
    </inkml:context>
    <inkml:brush xml:id="br0">
      <inkml:brushProperty name="width" value="0.05" units="cm"/>
      <inkml:brushProperty name="height" value="0.05" units="cm"/>
    </inkml:brush>
  </inkml:definitions>
  <inkml:trace contextRef="#ctx0" brushRef="#br0">0 0 24575,'0'0'0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9:46:48.749"/>
    </inkml:context>
    <inkml:brush xml:id="br0">
      <inkml:brushProperty name="width" value="0.05" units="cm"/>
      <inkml:brushProperty name="height" value="0.05" units="cm"/>
    </inkml:brush>
  </inkml:definitions>
  <inkml:trace contextRef="#ctx0" brushRef="#br0">0 1986 24575,'5'-10'0,"49"-13"0,25 4 0,-13 3 0,8 1-1610,8 3 0,-1 1 1610,-13-4 0,-1 0 0,13 3 0,-5 0 1013,8-7-1013,7 5 528,-51 13-528,18-4 0,-18 5 0,11 1 0,7-2-482,1-3 0,2-2 482,5-3 0,0-1 0,-13 1 0,-5-2 1593,16-13-1593,-22 10 0,-15 7 0,3-9 0,-4 7 0,-1-7 1050,51-1-1050,-33 10 0,14-11 0,3-1 0,1 5 0,-9-4 0,0-1 0,6 4 0,16-2 0,-38 4 0,5 5 0,-17-2 0,-1 8 0,0-8 0,31-7 0,-4 8 0,39-16 0,5 14-728,-31 1 1,2 0 727,0 4 0,0 0 0,-6-6 0,-3-1 0,25 4 0,-29-13 0,-24 15 0,-4 1 0,-9 6 0,33-9 0,28 7 0,-15-1 0,6-2-634,13-6 1,5 0 633,-17 4 0,2 2 0,1-1 0,-1-2 0,0-1 0,1 0 0,-1 1 0,0 0 0,-2 1-703,26 2 1,-6-3 702,-21-6 0,-2-1-132,-1 8 0,-4 0 132,10-15 0,-6 20 0,-31-4 2466,-7 6-2466,-11-4 1595,-5 3-1595,14-3 330,-5 4-330,31 0 0,9 0 0,35 0-1223,2 0 1223,-27 1 0,0-2 0,31-7 0,-21 9 0,-2-4 0,10-19-70,-31 17 1,-3-1 69,2-10 0,-4 3 0,-17 12 0,-3-10 0,-13 9 1214,-3-2-1214,1-6 148,-5 7-148,5-7 0,0 5 0,19 4 0,24-20 0,-6 19 0,6 0-706,6-22 1,2 1 705,6 18 0,0 2 0,-1-15 0,-1-4 0,0 5 0,0 1 0,-6 4 0,0-2 0,0-11 0,-2 1 0,21 4 0,-20-3 0,-31 10 0,7 6 0,-15-3 0,1 9 1411,-11-4-1411,-5 5 0,36 0 0,24 0 0,-9 0 0,6 0-1044,14 0 0,3 0 1044,0-4 0,0-3 0,0-2 0,-3-2-423,-7-1 0,-5-1 423,28-7 0,-5 3 0,-46 16 0,4-12 0,-31 11 1992,5-8-1992,-14 5 942,5 0-942,3 1 0,13 4 0,25 0 0,14 0 0,0 0 0,16 0 0,-16 0 0,22 0 0,0 0 0,-22 0 0,-6-6 0,-44 1 0,-12-7 0,-24 2 0,0-6 0,6 4 0,6-9 0,5 11 0,0-5 0,-5 0 0,-2-1 0,1-1 0,1 2 0,-2-18 0,5 18 0,-11-32 0,12 35 0,-10-17 0,6 22 0,-5-7 0,1 9 0,0-4 0,-6 0 0,5 3 0,-11-4 0,4-1 0,1 4 0,1-7 0,6 9 0,-24-7 0,18 2 0,-18-2 0,18-3 0,5 5 0,-5-5 0,6 6 0,0 0 0,0 1 0,1 3 0,-1-3 0,0 3 0,0-4 0,0 0 0,0 8 0,8 2 0,2 8 0,8-4 0,6-1 0,-5-1 0,11 8 0,-11 0 0,5 0 0,-6-8 0,-1 1 0,15 3 0,14 13 0,6-5 0,8 7 0,4 10 0,-11-14 0,-4 11 0,-3-16 0,-18-2 0,5 0 0,-9-5 0,-6 1 0,-1-6 0,1 7 0,8 11 0,-6-7 0,2 11 0,-13-14 0,-6 6 0,-3-5 0,-1 1 0,1-3 0,-6-2 0,-1-1 0,-1 4 0,2-5 0,6 5 0,1 0 0,3 6 0,1-5 0,8 5 0,7-20 0,-5 2 0,4-18 0,-10 11 0,4-5 0,2 0 0,-1 5 0,4-5 0,-8 6 0,2 0 0,-3-6 0,-4 5 0,0-1 0,-5 11 0,18 29 0,-5-8 0,33 31 0,-17-27 0,8 2 0,-8-6 0,-9-11 0,3 5 0,-9 0 0,-1-5 0,-8 5 0,-1-10 0,-4-1 0,1 0 0,-1-3 0,0 6 0,-6-6 0,-1 8 0,-1-4 0,2 1 0,0 3 0,3 10 0,1-5 0,-3 33 0,3-26 0,-3 13 0,-2-13 0,11-11 0,-5 11 0,5-11 0,-5 5 0,1-6 0,0 0 0,0-1 0,1 1 0,-2 6 0,1-5 0,-1 5 0,1-6 0,-1 5 0,-5-2 0,3 3 0,-9-4 0,11-6 0,-11 9 0,5-1 0,-7 4 0,1-1 0,-1 0 0,7-4 0,1 2 0,-18-9 0,4 11 0,-22-7 0,10 5 0,9-3 0,1-10 0,15 8 0,9-12 0,8 6 0,32-21 0,18 6 0,6-10 0,-8 12 0,-26 0 0,-15 9 0,1-7 0,0 3 0,0 0 0,-1-3 0,7 3 0,9-1 0,-5-3 0,28 1 0,-32-1 0,18-3 0,-24 7 0,5-4 0,-3 4 0,9-1 0,-3-8 0,-1 7 0,13-10 0,-11 7 0,31-11 0,-14 6 0,2-1 0,-9 5 0,-11 10 0,-1-4 0,-1 5 0,-6-4 0,-1-1 0,9-18 0,-5 5 0,1-13 0,-4 15 0,-8-5 0,3 11 0,-4-5 0,0 6 0,0-6 0,-5-1 0,0-1 0,-1-4 0,2 11 0,-1-11 0,0 11 0,-5-5 0,5 6 0,-11-14 0,13 11 0,-9-11 0,8 14 0,3 0 0,-3 0 0,-1-6 0,0 5 0,-11-11 0,9 11 0,-3-5 0,10 6 0,0 0 0,0-6 0,-3 5 0,11 9 0,-3 17 0,6 9 0,2 23 0,-11-27 0,5 18 0,14-11 0,-15-3 0,15 3 0,-21-14 0,0-5 0,0 6 0,0-5 0,0 11 0,5-5 0,-4 0 0,4-1 0,-5-6 0,0 0 0,0-1 0,0 7 0,5 1 0,-4 1 0,4-2 0,-5-7 0,0 1 0,0 6 0,0-5 0,0 5 0,0-6 0,0 5 0,0-3 0,0-4 0,0-33 0,0 5 0,0-28 0,-7 7 0,5-2 0,-19-17 0,11 18 0,-5-8 0,3 11 0,10 13 0,-4 4 0,6 0 0,-4 11 0,3-17 0,-3 18 0,4-4 0,0 1 0,0-3 0,0 1 0,0 1 0,-4 6 0,-1 4 0,-9 1 0,-17 37 0,9-7 0,-11 39 0,19-22 0,-19 22 0,13 2 0,-7-7 0,14-5 0,12-16 0,-4-21 0,5 5 0,0-22 0,7-26 0,16-8 0,-4-28 0,4 14 0,-10-4 0,-1 19 0,-4 7 0,6 14 0,-9 11 0,18 7 0,-5 9 0,12 2 0,-7 4 0,-1 1 0,4 17 0,-7-13 0,10 32 0,-8-24 0,-4 2 0,0-8 0,-20-23 0,3 4 0,-23-10 0,11 0 0,-11 0 0,14 0 0,-6 0 0,5 4 0,-5-3 0,6 3 0,-6-4 0,5 3 0,-5-2 0,6 3 0,-6-4 0,5 0 0,-5 0 0,6 0 0,-6 0 0,5 0 0,-5 0 0,6 0 0,-6 0 0,5 0 0,-5 4 0,6 1 0,14 10 0,-3-5 0,13 5 0,-10-6 0,-1-1 0,-4 1 0,4 0 0,-3 0 0,7-1 0,3 2 0,0-15 0,0 4 0,-6-20 0,0 4 0,-4 1 0,8 1 0,-4 6 0,3 0 0,-3-24 0,-1 12 0,2-28 0,-4 31 0,4-5 0,-6 14 0,0-6 0,0 13 0,6 11 0,-5 3 0,9 11 0,-5-22 0,0-2 0,-1-8 0,-4-14 0,0 11 0,0-17 0,0 12 0,0 1 0,-5-5 0,3 5 0,-7-1 0,9 2 0,-4-8 0,4 11 0,0-17 0,0-6 0,0 14 0,0-26 0,0 28 0,0-19 0,0 19 0,0-4 0,0 0 0,0 11 0,-4-11 0,3 0 0,-3 11 0,-1-17 0,0 22 0,-5-3 0,1 10 0,-6 0 0,5 4 0,-6 7 0,7-1 0,-1 5 0,5 0 0,1-5 0,-8 19 0,5-17 0,-6 11 0,5-14 0,11 0 0,-2-8 0,4-2 0,-1-8 0,-4-14 0,0 4 0,0-30 0,-5 22 0,-2-13 0,-3 23 0,4 2 0,-8 1 0,16 11 0,-7-2 0,13 14 0,1-5 0,0 0 0,24 3 0,-4-5 0,22 5 0,-1-7 0,-21 0 0,4 0 0,-24 0 0,6 5 0,-5 0 0,5 5 0,-10-1 0,-1 0 0,-4-1 0,6 15 0,-1-11 0,12 17 0,-11-18 0,9 9 0,-10-9 0,1 18 0,2-17 0,-2 17 0,3-19 0,-3 5 0,-2 0 0,1 1 0,-4 0 0,8-1 0,-8-6 0,8 13 0,3-3 0,2 19 0,2-19 0,-6 3 0,-5-7 0,-1-4 0,6 9 0,-7 5 0,7-7 0,-10 5 0,0-8 0,4 1 0,-2 0 0,3 5 0,-10-5 0,-1 1 0,-3-3 0,-6-9 0,4-1 0,-4-4 0,7 0 0,-1 0 0,-14 0 0,10 0 0,-16 0 0,19-4 0,-1-7 0,7-5 0,4-37 0,14 4 0,-10-27 0,15 31 0,-18-4 0,14 25 0,-13-15 0,12 21 0,-13-5 0,7 14 0,-7-6 0,3 5 0,-8-5 0,-1 10 0,-10 11 0,4 6 0,-11 11 0,9 7 0,-4-6 0,5 7 0,1-9 0,1-6 0,0-1 0,0-20 0,-9-22 0,-11-11 0,11 0 0,-8 6 0,22 26 0,-15-32 0,6 2 0,-2-17 0,4 10 0,10 19 0,-7 9 0,4 10 0,1 1 0,0 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32.015"/>
    </inkml:context>
    <inkml:brush xml:id="br0">
      <inkml:brushProperty name="width" value="0.05" units="cm"/>
      <inkml:brushProperty name="height" value="0.05" units="cm"/>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32.879"/>
    </inkml:context>
    <inkml:brush xml:id="br0">
      <inkml:brushProperty name="width" value="0.05" units="cm"/>
      <inkml:brushProperty name="height" value="0.05" units="cm"/>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9T11:47:35.079"/>
    </inkml:context>
    <inkml:brush xml:id="br0">
      <inkml:brushProperty name="width" value="0.05" units="cm"/>
      <inkml:brushProperty name="height" value="0.0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737181-F2E5-BB4D-9B9E-3231C1A58118}"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B6A4C-4837-D449-86F6-FF33CDBAC302}" type="slidenum">
              <a:rPr lang="en-US" smtClean="0"/>
              <a:t>‹#›</a:t>
            </a:fld>
            <a:endParaRPr lang="en-US"/>
          </a:p>
        </p:txBody>
      </p:sp>
    </p:spTree>
    <p:extLst>
      <p:ext uri="{BB962C8B-B14F-4D97-AF65-F5344CB8AC3E}">
        <p14:creationId xmlns:p14="http://schemas.microsoft.com/office/powerpoint/2010/main" val="1200897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423863" y="704850"/>
            <a:ext cx="6186487" cy="3481388"/>
          </a:xfrm>
          <a:prstGeom prst="rect">
            <a:avLst/>
          </a:prstGeom>
        </p:spPr>
      </p:sp>
      <p:sp>
        <p:nvSpPr>
          <p:cNvPr id="49" name="PlaceHolder 2"/>
          <p:cNvSpPr>
            <a:spLocks noGrp="1"/>
          </p:cNvSpPr>
          <p:nvPr>
            <p:ph type="body"/>
          </p:nvPr>
        </p:nvSpPr>
        <p:spPr>
          <a:xfrm>
            <a:off x="703440" y="4410000"/>
            <a:ext cx="5627160" cy="7626600"/>
          </a:xfrm>
          <a:prstGeom prst="rect">
            <a:avLst/>
          </a:prstGeom>
        </p:spPr>
        <p:txBody>
          <a:bodyPr lIns="0" tIns="0" rIns="0" bIns="0"/>
          <a:lstStyle/>
          <a:p>
            <a:pPr>
              <a:lnSpc>
                <a:spcPct val="100000"/>
              </a:lnSpc>
            </a:pPr>
            <a:r>
              <a:rPr lang="en-US" sz="1000" b="0" strike="noStrike" spc="-1">
                <a:latin typeface="Arial Unicode MS"/>
                <a:ea typeface="Arial Unicode MS"/>
              </a:rPr>
              <a:t>Figure 1. Test Results in Two Patients with Vaccine-Induced Immune Thrombotic Thrombocytopenia (VITT)–like Anti–Platelet Factor 4 (PF4) Disorder Associated with Adenovirus Infection. Panel A shows clinical data (serial platelet counts and coagulation tests [prothrombin time, fibrinogen, and </a:t>
            </a:r>
            <a:r>
              <a:rPr lang="en-US" sz="1379" b="0" strike="noStrike" spc="-1" baseline="-5000">
                <a:latin typeface="Arial Unicode MS"/>
                <a:ea typeface="Arial Unicode MS"/>
              </a:rPr>
              <a:t>D</a:t>
            </a:r>
            <a:r>
              <a:rPr lang="en-US" sz="1000" b="0" strike="noStrike" spc="-1">
                <a:latin typeface="Arial Unicode MS"/>
                <a:ea typeface="Arial Unicode MS"/>
              </a:rPr>
              <a:t>-dimer]) from Patient 1 (a 5-year-old boy) and Patient 2 (a 58-year-old woman) in relation to clinical events. Reference ranges are in parentheses. Asterisks after the values for prothrombin time indicate concurrent anticoagulation with bivalirudin (in Patient 1) or argatroban (in Patient 2). Under “samples tested” for Patient 1, the dagger symbol indicates that the serum sample was obtained post mortem. Testing for hypercoagulability disorders in Patient 1 identified a heterozygous factor V Leiden (R506Q) mutation; all other investigations (lupus anticoagulant, anticardiolipin and anti-β</a:t>
            </a:r>
            <a:r>
              <a:rPr lang="en-US" sz="1172" b="0" strike="noStrike" spc="-1" baseline="-101000">
                <a:latin typeface="Arial Unicode MS"/>
                <a:ea typeface="Arial Unicode MS"/>
              </a:rPr>
              <a:t>2</a:t>
            </a:r>
            <a:r>
              <a:rPr lang="en-US" sz="1000" b="0" strike="noStrike" spc="-1">
                <a:latin typeface="Arial Unicode MS"/>
                <a:ea typeface="Arial Unicode MS"/>
              </a:rPr>
              <a:t>-glycoprotein-I IgG and IgM antibodies, prothrombin 20210 gene mutation, ADAMTS13 activity level, and paroxysmal nocturnal hemoglobinuria peripheral-blood flow cytometry) yielded normal or negative results. The results of severe acute respiratory syndrome coronavirus 2 (SARS-CoV-2) antibody testing were consistent with a known history of mild SARS-CoV-2 infection 16 months earlier. Testing for hypercoagulability disorders in Patient 2 yielded normal or negative results for factor V Leiden and prothrombin 20210 gene mutations; lupus anticoagulant; anticardiolipin and anti–β</a:t>
            </a:r>
            <a:r>
              <a:rPr lang="en-US" sz="1172" b="0" strike="noStrike" spc="-1" baseline="-101000">
                <a:latin typeface="Arial Unicode MS"/>
                <a:ea typeface="Arial Unicode MS"/>
              </a:rPr>
              <a:t>2</a:t>
            </a:r>
            <a:r>
              <a:rPr lang="en-US" sz="1000" b="0" strike="noStrike" spc="-1">
                <a:latin typeface="Arial Unicode MS"/>
                <a:ea typeface="Arial Unicode MS"/>
              </a:rPr>
              <a:t>-glycoprotein I IgG and IgM antibodies; paroxysmal nocturnal hemoglobinuria; ADAMT13 activity; </a:t>
            </a:r>
            <a:r>
              <a:rPr lang="en-US" sz="1000" b="0" i="1" strike="noStrike" spc="-1">
                <a:latin typeface="Arial Unicode MS"/>
                <a:ea typeface="Arial Unicode MS"/>
              </a:rPr>
              <a:t>JAK2</a:t>
            </a:r>
            <a:r>
              <a:rPr lang="en-US" sz="1000" b="0" strike="noStrike" spc="-1">
                <a:latin typeface="Arial Unicode MS"/>
                <a:ea typeface="Arial Unicode MS"/>
              </a:rPr>
              <a:t> V617F, </a:t>
            </a:r>
            <a:r>
              <a:rPr lang="en-US" sz="1000" b="0" i="1" strike="noStrike" spc="-1">
                <a:latin typeface="Arial Unicode MS"/>
                <a:ea typeface="Arial Unicode MS"/>
              </a:rPr>
              <a:t>CALR</a:t>
            </a:r>
            <a:r>
              <a:rPr lang="en-US" sz="1000" b="0" strike="noStrike" spc="-1">
                <a:latin typeface="Arial Unicode MS"/>
                <a:ea typeface="Arial Unicode MS"/>
              </a:rPr>
              <a:t>, and </a:t>
            </a:r>
            <a:r>
              <a:rPr lang="en-US" sz="1000" b="0" i="1" strike="noStrike" spc="-1">
                <a:latin typeface="Arial Unicode MS"/>
                <a:ea typeface="Arial Unicode MS"/>
              </a:rPr>
              <a:t>MPL</a:t>
            </a:r>
            <a:r>
              <a:rPr lang="en-US" sz="1000" b="0" strike="noStrike" spc="-1">
                <a:latin typeface="Arial Unicode MS"/>
                <a:ea typeface="Arial Unicode MS"/>
              </a:rPr>
              <a:t> mutations; and antinuclear antibodies. Patient 2 had been vaccinated against coronavirus disease 2019 15 months earlier (two messenger RNA [Moderna] doses). Patient 1 (body weight, 20.2 kg; height, 112 cm) received a single 20-g dose of intravenous immune globulin (IVIG, Privigen), and Patient 2 (body weight, 92 kg; height, 168 cm) received IVIG (Gamunex-C) on two consecutive days (50 g on the first day and 55 g on the following day); replacement fluid for therapeutic plasma exchange in Patient 2 was 5% albumin (4600 ml on the first day and 4000 ml on the second day). Panel B shows serologic data from two solid-phase enzyme-linked immunosorbent assays (ELISAs) and an IgG-specific chemiluminescence immunoassay (CLIA-IgG); an IgG-specific fluid-phase ELISA (testing against PF4 alone and PF4–heparin complexes); and a platelet-activation assay (the serotonin-release assay). Reference ranges are shown in parentheses. All the data from the controls (serum samples from patients with classic heparin-induced thrombocytopenia [HIT], autoimmune HIT, and VITT and from a patient with spontaneous HIT with cerebral venous sinus thrombosis and VITT-like antibodies</a:t>
            </a:r>
            <a:r>
              <a:rPr lang="en-US" sz="1000" b="0" strike="noStrike" spc="-1" baseline="101000">
                <a:latin typeface="Arial Unicode MS"/>
                <a:ea typeface="Arial Unicode MS"/>
              </a:rPr>
              <a:t>3</a:t>
            </a:r>
            <a:r>
              <a:rPr lang="en-US" sz="1000" b="0" strike="noStrike" spc="-1">
                <a:latin typeface="Arial Unicode MS"/>
                <a:ea typeface="Arial Unicode MS"/>
              </a:rPr>
              <a:t>) showed the expected reactions (data not shown). Panel C shows the findings from anti-PF4 epitope mapping. Shown in red are the amino acids on PF4, representing the binding sites of the antibodies to PF4 that were observed in Patients 1 and 2; these amino acids correspond to amino acids that had been reported as being recognized by VITT antibodies.</a:t>
            </a:r>
            <a:r>
              <a:rPr lang="en-US" sz="1000" b="0" strike="noStrike" spc="-1" baseline="101000">
                <a:latin typeface="Arial Unicode MS"/>
                <a:ea typeface="Arial Unicode MS"/>
              </a:rPr>
              <a:t>2</a:t>
            </a:r>
            <a:r>
              <a:rPr lang="en-US" sz="1000" b="0" strike="noStrike" spc="-1">
                <a:latin typeface="Arial Unicode MS"/>
                <a:ea typeface="Arial Unicode MS"/>
              </a:rPr>
              <a:t> Serum samples from both patients contained antibodies to PF4 that bound to a region on PF4, the location of which aligns with that shown in a previous study</a:t>
            </a:r>
            <a:r>
              <a:rPr lang="en-US" sz="1000" b="0" strike="noStrike" spc="-1" baseline="101000">
                <a:latin typeface="Arial Unicode MS"/>
                <a:ea typeface="Arial Unicode MS"/>
              </a:rPr>
              <a:t>2</a:t>
            </a:r>
            <a:r>
              <a:rPr lang="en-US" sz="1000" b="0" strike="noStrike" spc="-1">
                <a:latin typeface="Arial Unicode MS"/>
                <a:ea typeface="Arial Unicode MS"/>
              </a:rPr>
              <a:t> and corresponds approximately to the heparin-binding region on PF4. Both patients had an additional amino acid at R20 (underlined) that had not previously been recognized as part of the VITT antibody epitope</a:t>
            </a:r>
            <a:r>
              <a:rPr lang="en-US" sz="1000" b="0" strike="noStrike" spc="-1" baseline="101000">
                <a:latin typeface="Arial Unicode MS"/>
                <a:ea typeface="Arial Unicode MS"/>
              </a:rPr>
              <a:t>2</a:t>
            </a:r>
            <a:r>
              <a:rPr lang="en-US" sz="1000" b="0" strike="noStrike" spc="-1">
                <a:latin typeface="Arial Unicode MS"/>
                <a:ea typeface="Arial Unicode MS"/>
              </a:rPr>
              <a:t>; this epitope is located in the heparin-binding region on PF4. Patient 2 had an additional amino acid at K65 (underlined) that had not previously been recognized as part of the VITT antibody epitope</a:t>
            </a:r>
            <a:r>
              <a:rPr lang="en-US" sz="1000" b="0" strike="noStrike" spc="-1" baseline="101000">
                <a:latin typeface="Arial Unicode MS"/>
                <a:ea typeface="Arial Unicode MS"/>
              </a:rPr>
              <a:t>2</a:t>
            </a:r>
            <a:r>
              <a:rPr lang="en-US" sz="1000" b="0" strike="noStrike" spc="-1">
                <a:latin typeface="Arial Unicode MS"/>
                <a:ea typeface="Arial Unicode MS"/>
              </a:rPr>
              <a:t>; this epitope is also located in the heparin-binding region on PF4. CLIA-IgG denotes IgG-specific chemiluminescence immunoassay, CVST cerebral venous sinus thrombosis, DVT deep-vein thrombosis, IV.3 platelet Fc receptor–blocking monoclonal antibody, OD optical density, PCR polymerase chain reaction, PF4–heparin ELISA-IgG IgG-specific ELISA for antibodies to PF4–heparin, PF4–PVS ELISA-IgGAM polyspecific (IgG/IgA/IgM) ELISA for antibodies to PF4–polyvinyl sulfonate, STEMI ST-segment elevation myocardial infarction, and SVT superficial-vein thrombosis.</a:t>
            </a:r>
            <a:endParaRPr lang="en-US" sz="1000" b="0" strike="noStrike" spc="-1">
              <a:latin typeface="Arial"/>
            </a:endParaRPr>
          </a:p>
        </p:txBody>
      </p:sp>
    </p:spTree>
    <p:extLst>
      <p:ext uri="{BB962C8B-B14F-4D97-AF65-F5344CB8AC3E}">
        <p14:creationId xmlns:p14="http://schemas.microsoft.com/office/powerpoint/2010/main" val="1097130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7AFCE9-5EE5-624E-8108-DB78EA11394B}" type="datetime1">
              <a:rPr lang="en-GB"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AD516-6ECB-6C49-B79C-DC744BDE0C1C}" type="slidenum">
              <a:rPr lang="en-US" smtClean="0"/>
              <a:t>‹#›</a:t>
            </a:fld>
            <a:endParaRPr lang="en-US"/>
          </a:p>
        </p:txBody>
      </p:sp>
    </p:spTree>
    <p:extLst>
      <p:ext uri="{BB962C8B-B14F-4D97-AF65-F5344CB8AC3E}">
        <p14:creationId xmlns:p14="http://schemas.microsoft.com/office/powerpoint/2010/main" val="3184440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715068-9CFC-DA40-93C8-F463D72AFBF7}" type="datetime1">
              <a:rPr lang="en-GB"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AD516-6ECB-6C49-B79C-DC744BDE0C1C}" type="slidenum">
              <a:rPr lang="en-US" smtClean="0"/>
              <a:t>‹#›</a:t>
            </a:fld>
            <a:endParaRPr lang="en-US"/>
          </a:p>
        </p:txBody>
      </p:sp>
    </p:spTree>
    <p:extLst>
      <p:ext uri="{BB962C8B-B14F-4D97-AF65-F5344CB8AC3E}">
        <p14:creationId xmlns:p14="http://schemas.microsoft.com/office/powerpoint/2010/main" val="36255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2DDB18-B90A-5845-BE5E-237E85A97ADF}" type="datetime1">
              <a:rPr lang="en-GB"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AD516-6ECB-6C49-B79C-DC744BDE0C1C}" type="slidenum">
              <a:rPr lang="en-US" smtClean="0"/>
              <a:t>‹#›</a:t>
            </a:fld>
            <a:endParaRPr lang="en-US"/>
          </a:p>
        </p:txBody>
      </p:sp>
    </p:spTree>
    <p:extLst>
      <p:ext uri="{BB962C8B-B14F-4D97-AF65-F5344CB8AC3E}">
        <p14:creationId xmlns:p14="http://schemas.microsoft.com/office/powerpoint/2010/main" val="136658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320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3" name="PlaceHolder 2"/>
          <p:cNvSpPr>
            <a:spLocks noGrp="1"/>
          </p:cNvSpPr>
          <p:nvPr>
            <p:ph type="subTitle"/>
          </p:nvPr>
        </p:nvSpPr>
        <p:spPr>
          <a:xfrm>
            <a:off x="609600" y="1604753"/>
            <a:ext cx="10972364" cy="3977259"/>
          </a:xfrm>
          <a:prstGeom prst="rect">
            <a:avLst/>
          </a:prstGeom>
        </p:spPr>
        <p:txBody>
          <a:bodyPr lIns="0" tIns="0" rIns="0" bIns="0" anchor="ctr"/>
          <a:lstStyle/>
          <a:p>
            <a:pPr algn="ctr"/>
            <a:endParaRPr lang="en-US" sz="2824" b="0" strike="noStrike" spc="-1">
              <a:latin typeface="Arial"/>
            </a:endParaRPr>
          </a:p>
        </p:txBody>
      </p:sp>
    </p:spTree>
    <p:extLst>
      <p:ext uri="{BB962C8B-B14F-4D97-AF65-F5344CB8AC3E}">
        <p14:creationId xmlns:p14="http://schemas.microsoft.com/office/powerpoint/2010/main" val="4224775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5" name="PlaceHolder 2"/>
          <p:cNvSpPr>
            <a:spLocks noGrp="1"/>
          </p:cNvSpPr>
          <p:nvPr>
            <p:ph type="body"/>
          </p:nvPr>
        </p:nvSpPr>
        <p:spPr>
          <a:xfrm>
            <a:off x="609600" y="1604753"/>
            <a:ext cx="10972364" cy="3977259"/>
          </a:xfrm>
          <a:prstGeom prst="rect">
            <a:avLst/>
          </a:prstGeom>
        </p:spPr>
        <p:txBody>
          <a:bodyPr lIns="0" tIns="0" rIns="0" bIns="0">
            <a:normAutofit/>
          </a:bodyPr>
          <a:lstStyle/>
          <a:p>
            <a:endParaRPr lang="en-US" sz="2824" b="0" strike="noStrike" spc="-1">
              <a:latin typeface="Arial"/>
            </a:endParaRPr>
          </a:p>
        </p:txBody>
      </p:sp>
    </p:spTree>
    <p:extLst>
      <p:ext uri="{BB962C8B-B14F-4D97-AF65-F5344CB8AC3E}">
        <p14:creationId xmlns:p14="http://schemas.microsoft.com/office/powerpoint/2010/main" val="227162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7" name="PlaceHolder 2"/>
          <p:cNvSpPr>
            <a:spLocks noGrp="1"/>
          </p:cNvSpPr>
          <p:nvPr>
            <p:ph type="body"/>
          </p:nvPr>
        </p:nvSpPr>
        <p:spPr>
          <a:xfrm>
            <a:off x="609600" y="1604753"/>
            <a:ext cx="5354182" cy="3977259"/>
          </a:xfrm>
          <a:prstGeom prst="rect">
            <a:avLst/>
          </a:prstGeom>
        </p:spPr>
        <p:txBody>
          <a:bodyPr lIns="0" tIns="0" rIns="0" bIns="0">
            <a:normAutofit/>
          </a:bodyPr>
          <a:lstStyle/>
          <a:p>
            <a:endParaRPr lang="en-US" sz="2824" b="0" strike="noStrike" spc="-1">
              <a:latin typeface="Arial"/>
            </a:endParaRPr>
          </a:p>
        </p:txBody>
      </p:sp>
      <p:sp>
        <p:nvSpPr>
          <p:cNvPr id="8" name="PlaceHolder 3"/>
          <p:cNvSpPr>
            <a:spLocks noGrp="1"/>
          </p:cNvSpPr>
          <p:nvPr>
            <p:ph type="body"/>
          </p:nvPr>
        </p:nvSpPr>
        <p:spPr>
          <a:xfrm>
            <a:off x="6232145" y="1604753"/>
            <a:ext cx="5354182" cy="3977259"/>
          </a:xfrm>
          <a:prstGeom prst="rect">
            <a:avLst/>
          </a:prstGeom>
        </p:spPr>
        <p:txBody>
          <a:bodyPr lIns="0" tIns="0" rIns="0" bIns="0">
            <a:normAutofit/>
          </a:bodyPr>
          <a:lstStyle/>
          <a:p>
            <a:endParaRPr lang="en-US" sz="2824" b="0" strike="noStrike" spc="-1">
              <a:latin typeface="Arial"/>
            </a:endParaRPr>
          </a:p>
        </p:txBody>
      </p:sp>
    </p:spTree>
    <p:extLst>
      <p:ext uri="{BB962C8B-B14F-4D97-AF65-F5344CB8AC3E}">
        <p14:creationId xmlns:p14="http://schemas.microsoft.com/office/powerpoint/2010/main" val="339794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Tree>
    <p:extLst>
      <p:ext uri="{BB962C8B-B14F-4D97-AF65-F5344CB8AC3E}">
        <p14:creationId xmlns:p14="http://schemas.microsoft.com/office/powerpoint/2010/main" val="2730401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600" y="273494"/>
            <a:ext cx="10972364" cy="5307882"/>
          </a:xfrm>
          <a:prstGeom prst="rect">
            <a:avLst/>
          </a:prstGeom>
        </p:spPr>
        <p:txBody>
          <a:bodyPr lIns="0" tIns="0" rIns="0" bIns="0" anchor="ctr"/>
          <a:lstStyle/>
          <a:p>
            <a:pPr algn="ctr"/>
            <a:endParaRPr lang="en-US" sz="2824" b="0" strike="noStrike" spc="-1">
              <a:latin typeface="Arial"/>
            </a:endParaRPr>
          </a:p>
        </p:txBody>
      </p:sp>
    </p:spTree>
    <p:extLst>
      <p:ext uri="{BB962C8B-B14F-4D97-AF65-F5344CB8AC3E}">
        <p14:creationId xmlns:p14="http://schemas.microsoft.com/office/powerpoint/2010/main" val="4102012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12" name="PlaceHolder 2"/>
          <p:cNvSpPr>
            <a:spLocks noGrp="1"/>
          </p:cNvSpPr>
          <p:nvPr>
            <p:ph type="body"/>
          </p:nvPr>
        </p:nvSpPr>
        <p:spPr>
          <a:xfrm>
            <a:off x="609600" y="1604753"/>
            <a:ext cx="5354182" cy="1896988"/>
          </a:xfrm>
          <a:prstGeom prst="rect">
            <a:avLst/>
          </a:prstGeom>
        </p:spPr>
        <p:txBody>
          <a:bodyPr lIns="0" tIns="0" rIns="0" bIns="0">
            <a:normAutofit/>
          </a:bodyPr>
          <a:lstStyle/>
          <a:p>
            <a:endParaRPr lang="en-US" sz="2824" b="0" strike="noStrike" spc="-1">
              <a:latin typeface="Arial"/>
            </a:endParaRPr>
          </a:p>
        </p:txBody>
      </p:sp>
      <p:sp>
        <p:nvSpPr>
          <p:cNvPr id="13" name="PlaceHolder 3"/>
          <p:cNvSpPr>
            <a:spLocks noGrp="1"/>
          </p:cNvSpPr>
          <p:nvPr>
            <p:ph type="body"/>
          </p:nvPr>
        </p:nvSpPr>
        <p:spPr>
          <a:xfrm>
            <a:off x="6232145" y="1604753"/>
            <a:ext cx="5354182" cy="3977259"/>
          </a:xfrm>
          <a:prstGeom prst="rect">
            <a:avLst/>
          </a:prstGeom>
        </p:spPr>
        <p:txBody>
          <a:bodyPr lIns="0" tIns="0" rIns="0" bIns="0">
            <a:normAutofit/>
          </a:bodyPr>
          <a:lstStyle/>
          <a:p>
            <a:endParaRPr lang="en-US" sz="2824" b="0" strike="noStrike" spc="-1">
              <a:latin typeface="Arial"/>
            </a:endParaRPr>
          </a:p>
        </p:txBody>
      </p:sp>
      <p:sp>
        <p:nvSpPr>
          <p:cNvPr id="14" name="PlaceHolder 4"/>
          <p:cNvSpPr>
            <a:spLocks noGrp="1"/>
          </p:cNvSpPr>
          <p:nvPr>
            <p:ph type="body"/>
          </p:nvPr>
        </p:nvSpPr>
        <p:spPr>
          <a:xfrm>
            <a:off x="609600" y="3682165"/>
            <a:ext cx="5354182" cy="1896988"/>
          </a:xfrm>
          <a:prstGeom prst="rect">
            <a:avLst/>
          </a:prstGeom>
        </p:spPr>
        <p:txBody>
          <a:bodyPr lIns="0" tIns="0" rIns="0" bIns="0">
            <a:normAutofit/>
          </a:bodyPr>
          <a:lstStyle/>
          <a:p>
            <a:endParaRPr lang="en-US" sz="2824" b="0" strike="noStrike" spc="-1">
              <a:latin typeface="Arial"/>
            </a:endParaRPr>
          </a:p>
        </p:txBody>
      </p:sp>
    </p:spTree>
    <p:extLst>
      <p:ext uri="{BB962C8B-B14F-4D97-AF65-F5344CB8AC3E}">
        <p14:creationId xmlns:p14="http://schemas.microsoft.com/office/powerpoint/2010/main" val="395566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16" name="PlaceHolder 2"/>
          <p:cNvSpPr>
            <a:spLocks noGrp="1"/>
          </p:cNvSpPr>
          <p:nvPr>
            <p:ph type="body"/>
          </p:nvPr>
        </p:nvSpPr>
        <p:spPr>
          <a:xfrm>
            <a:off x="609600" y="1604753"/>
            <a:ext cx="5354182" cy="3977259"/>
          </a:xfrm>
          <a:prstGeom prst="rect">
            <a:avLst/>
          </a:prstGeom>
        </p:spPr>
        <p:txBody>
          <a:bodyPr lIns="0" tIns="0" rIns="0" bIns="0">
            <a:normAutofit/>
          </a:bodyPr>
          <a:lstStyle/>
          <a:p>
            <a:endParaRPr lang="en-US" sz="2824" b="0" strike="noStrike" spc="-1">
              <a:latin typeface="Arial"/>
            </a:endParaRPr>
          </a:p>
        </p:txBody>
      </p:sp>
      <p:sp>
        <p:nvSpPr>
          <p:cNvPr id="17" name="PlaceHolder 3"/>
          <p:cNvSpPr>
            <a:spLocks noGrp="1"/>
          </p:cNvSpPr>
          <p:nvPr>
            <p:ph type="body"/>
          </p:nvPr>
        </p:nvSpPr>
        <p:spPr>
          <a:xfrm>
            <a:off x="6232145" y="1604753"/>
            <a:ext cx="5354182" cy="1896988"/>
          </a:xfrm>
          <a:prstGeom prst="rect">
            <a:avLst/>
          </a:prstGeom>
        </p:spPr>
        <p:txBody>
          <a:bodyPr lIns="0" tIns="0" rIns="0" bIns="0">
            <a:normAutofit/>
          </a:bodyPr>
          <a:lstStyle/>
          <a:p>
            <a:endParaRPr lang="en-US" sz="2824" b="0" strike="noStrike" spc="-1">
              <a:latin typeface="Arial"/>
            </a:endParaRPr>
          </a:p>
        </p:txBody>
      </p:sp>
      <p:sp>
        <p:nvSpPr>
          <p:cNvPr id="18" name="PlaceHolder 4"/>
          <p:cNvSpPr>
            <a:spLocks noGrp="1"/>
          </p:cNvSpPr>
          <p:nvPr>
            <p:ph type="body"/>
          </p:nvPr>
        </p:nvSpPr>
        <p:spPr>
          <a:xfrm>
            <a:off x="6232145" y="3682165"/>
            <a:ext cx="5354182" cy="1896988"/>
          </a:xfrm>
          <a:prstGeom prst="rect">
            <a:avLst/>
          </a:prstGeom>
        </p:spPr>
        <p:txBody>
          <a:bodyPr lIns="0" tIns="0" rIns="0" bIns="0">
            <a:normAutofit/>
          </a:bodyPr>
          <a:lstStyle/>
          <a:p>
            <a:endParaRPr lang="en-US" sz="2824" b="0" strike="noStrike" spc="-1">
              <a:latin typeface="Arial"/>
            </a:endParaRPr>
          </a:p>
        </p:txBody>
      </p:sp>
    </p:spTree>
    <p:extLst>
      <p:ext uri="{BB962C8B-B14F-4D97-AF65-F5344CB8AC3E}">
        <p14:creationId xmlns:p14="http://schemas.microsoft.com/office/powerpoint/2010/main" val="1232794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D5203B-0559-7345-985D-85F4267143FB}" type="datetime1">
              <a:rPr lang="en-GB"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AD516-6ECB-6C49-B79C-DC744BDE0C1C}" type="slidenum">
              <a:rPr lang="en-US" smtClean="0"/>
              <a:t>‹#›</a:t>
            </a:fld>
            <a:endParaRPr lang="en-US"/>
          </a:p>
        </p:txBody>
      </p:sp>
      <p:pic>
        <p:nvPicPr>
          <p:cNvPr id="7" name="Picture 5" descr="Thrombosis-UK-Logo">
            <a:extLst>
              <a:ext uri="{FF2B5EF4-FFF2-40B4-BE49-F238E27FC236}">
                <a16:creationId xmlns:a16="http://schemas.microsoft.com/office/drawing/2014/main" id="{883DADA4-9452-7B46-9488-ED6718424A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2275" y="5767388"/>
            <a:ext cx="154305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069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20" name="PlaceHolder 2"/>
          <p:cNvSpPr>
            <a:spLocks noGrp="1"/>
          </p:cNvSpPr>
          <p:nvPr>
            <p:ph type="body"/>
          </p:nvPr>
        </p:nvSpPr>
        <p:spPr>
          <a:xfrm>
            <a:off x="609600" y="1604753"/>
            <a:ext cx="5354182" cy="1896988"/>
          </a:xfrm>
          <a:prstGeom prst="rect">
            <a:avLst/>
          </a:prstGeom>
        </p:spPr>
        <p:txBody>
          <a:bodyPr lIns="0" tIns="0" rIns="0" bIns="0">
            <a:normAutofit/>
          </a:bodyPr>
          <a:lstStyle/>
          <a:p>
            <a:endParaRPr lang="en-US" sz="2824" b="0" strike="noStrike" spc="-1">
              <a:latin typeface="Arial"/>
            </a:endParaRPr>
          </a:p>
        </p:txBody>
      </p:sp>
      <p:sp>
        <p:nvSpPr>
          <p:cNvPr id="21" name="PlaceHolder 3"/>
          <p:cNvSpPr>
            <a:spLocks noGrp="1"/>
          </p:cNvSpPr>
          <p:nvPr>
            <p:ph type="body"/>
          </p:nvPr>
        </p:nvSpPr>
        <p:spPr>
          <a:xfrm>
            <a:off x="6232145" y="1604753"/>
            <a:ext cx="5354182" cy="1896988"/>
          </a:xfrm>
          <a:prstGeom prst="rect">
            <a:avLst/>
          </a:prstGeom>
        </p:spPr>
        <p:txBody>
          <a:bodyPr lIns="0" tIns="0" rIns="0" bIns="0">
            <a:normAutofit/>
          </a:bodyPr>
          <a:lstStyle/>
          <a:p>
            <a:endParaRPr lang="en-US" sz="2824" b="0" strike="noStrike" spc="-1">
              <a:latin typeface="Arial"/>
            </a:endParaRPr>
          </a:p>
        </p:txBody>
      </p:sp>
      <p:sp>
        <p:nvSpPr>
          <p:cNvPr id="22" name="PlaceHolder 4"/>
          <p:cNvSpPr>
            <a:spLocks noGrp="1"/>
          </p:cNvSpPr>
          <p:nvPr>
            <p:ph type="body"/>
          </p:nvPr>
        </p:nvSpPr>
        <p:spPr>
          <a:xfrm>
            <a:off x="609600" y="3682165"/>
            <a:ext cx="10972364" cy="1896988"/>
          </a:xfrm>
          <a:prstGeom prst="rect">
            <a:avLst/>
          </a:prstGeom>
        </p:spPr>
        <p:txBody>
          <a:bodyPr lIns="0" tIns="0" rIns="0" bIns="0">
            <a:normAutofit/>
          </a:bodyPr>
          <a:lstStyle/>
          <a:p>
            <a:endParaRPr lang="en-US" sz="2824" b="0" strike="noStrike" spc="-1">
              <a:latin typeface="Arial"/>
            </a:endParaRPr>
          </a:p>
        </p:txBody>
      </p:sp>
    </p:spTree>
    <p:extLst>
      <p:ext uri="{BB962C8B-B14F-4D97-AF65-F5344CB8AC3E}">
        <p14:creationId xmlns:p14="http://schemas.microsoft.com/office/powerpoint/2010/main" val="6834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24" name="PlaceHolder 2"/>
          <p:cNvSpPr>
            <a:spLocks noGrp="1"/>
          </p:cNvSpPr>
          <p:nvPr>
            <p:ph type="body"/>
          </p:nvPr>
        </p:nvSpPr>
        <p:spPr>
          <a:xfrm>
            <a:off x="609600" y="1604753"/>
            <a:ext cx="10972364" cy="1896988"/>
          </a:xfrm>
          <a:prstGeom prst="rect">
            <a:avLst/>
          </a:prstGeom>
        </p:spPr>
        <p:txBody>
          <a:bodyPr lIns="0" tIns="0" rIns="0" bIns="0">
            <a:normAutofit/>
          </a:bodyPr>
          <a:lstStyle/>
          <a:p>
            <a:endParaRPr lang="en-US" sz="2824" b="0" strike="noStrike" spc="-1">
              <a:latin typeface="Arial"/>
            </a:endParaRPr>
          </a:p>
        </p:txBody>
      </p:sp>
      <p:sp>
        <p:nvSpPr>
          <p:cNvPr id="25" name="PlaceHolder 3"/>
          <p:cNvSpPr>
            <a:spLocks noGrp="1"/>
          </p:cNvSpPr>
          <p:nvPr>
            <p:ph type="body"/>
          </p:nvPr>
        </p:nvSpPr>
        <p:spPr>
          <a:xfrm>
            <a:off x="609600" y="3682165"/>
            <a:ext cx="10972364" cy="1896988"/>
          </a:xfrm>
          <a:prstGeom prst="rect">
            <a:avLst/>
          </a:prstGeom>
        </p:spPr>
        <p:txBody>
          <a:bodyPr lIns="0" tIns="0" rIns="0" bIns="0">
            <a:normAutofit/>
          </a:bodyPr>
          <a:lstStyle/>
          <a:p>
            <a:endParaRPr lang="en-US" sz="2824" b="0" strike="noStrike" spc="-1">
              <a:latin typeface="Arial"/>
            </a:endParaRPr>
          </a:p>
        </p:txBody>
      </p:sp>
    </p:spTree>
    <p:extLst>
      <p:ext uri="{BB962C8B-B14F-4D97-AF65-F5344CB8AC3E}">
        <p14:creationId xmlns:p14="http://schemas.microsoft.com/office/powerpoint/2010/main" val="2603096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27" name="PlaceHolder 2"/>
          <p:cNvSpPr>
            <a:spLocks noGrp="1"/>
          </p:cNvSpPr>
          <p:nvPr>
            <p:ph type="body"/>
          </p:nvPr>
        </p:nvSpPr>
        <p:spPr>
          <a:xfrm>
            <a:off x="609600" y="1604753"/>
            <a:ext cx="5354182" cy="1896988"/>
          </a:xfrm>
          <a:prstGeom prst="rect">
            <a:avLst/>
          </a:prstGeom>
        </p:spPr>
        <p:txBody>
          <a:bodyPr lIns="0" tIns="0" rIns="0" bIns="0">
            <a:normAutofit/>
          </a:bodyPr>
          <a:lstStyle/>
          <a:p>
            <a:endParaRPr lang="en-US" sz="2824" b="0" strike="noStrike" spc="-1">
              <a:latin typeface="Arial"/>
            </a:endParaRPr>
          </a:p>
        </p:txBody>
      </p:sp>
      <p:sp>
        <p:nvSpPr>
          <p:cNvPr id="28" name="PlaceHolder 3"/>
          <p:cNvSpPr>
            <a:spLocks noGrp="1"/>
          </p:cNvSpPr>
          <p:nvPr>
            <p:ph type="body"/>
          </p:nvPr>
        </p:nvSpPr>
        <p:spPr>
          <a:xfrm>
            <a:off x="6232145" y="1604753"/>
            <a:ext cx="5354182" cy="1896988"/>
          </a:xfrm>
          <a:prstGeom prst="rect">
            <a:avLst/>
          </a:prstGeom>
        </p:spPr>
        <p:txBody>
          <a:bodyPr lIns="0" tIns="0" rIns="0" bIns="0">
            <a:normAutofit/>
          </a:bodyPr>
          <a:lstStyle/>
          <a:p>
            <a:endParaRPr lang="en-US" sz="2824" b="0" strike="noStrike" spc="-1">
              <a:latin typeface="Arial"/>
            </a:endParaRPr>
          </a:p>
        </p:txBody>
      </p:sp>
      <p:sp>
        <p:nvSpPr>
          <p:cNvPr id="29" name="PlaceHolder 4"/>
          <p:cNvSpPr>
            <a:spLocks noGrp="1"/>
          </p:cNvSpPr>
          <p:nvPr>
            <p:ph type="body"/>
          </p:nvPr>
        </p:nvSpPr>
        <p:spPr>
          <a:xfrm>
            <a:off x="609600" y="3682165"/>
            <a:ext cx="5354182" cy="1896988"/>
          </a:xfrm>
          <a:prstGeom prst="rect">
            <a:avLst/>
          </a:prstGeom>
        </p:spPr>
        <p:txBody>
          <a:bodyPr lIns="0" tIns="0" rIns="0" bIns="0">
            <a:normAutofit/>
          </a:bodyPr>
          <a:lstStyle/>
          <a:p>
            <a:endParaRPr lang="en-US" sz="2824" b="0" strike="noStrike" spc="-1">
              <a:latin typeface="Arial"/>
            </a:endParaRPr>
          </a:p>
        </p:txBody>
      </p:sp>
      <p:sp>
        <p:nvSpPr>
          <p:cNvPr id="30" name="PlaceHolder 5"/>
          <p:cNvSpPr>
            <a:spLocks noGrp="1"/>
          </p:cNvSpPr>
          <p:nvPr>
            <p:ph type="body"/>
          </p:nvPr>
        </p:nvSpPr>
        <p:spPr>
          <a:xfrm>
            <a:off x="6232145" y="3682165"/>
            <a:ext cx="5354182" cy="1896988"/>
          </a:xfrm>
          <a:prstGeom prst="rect">
            <a:avLst/>
          </a:prstGeom>
        </p:spPr>
        <p:txBody>
          <a:bodyPr lIns="0" tIns="0" rIns="0" bIns="0">
            <a:normAutofit/>
          </a:bodyPr>
          <a:lstStyle/>
          <a:p>
            <a:endParaRPr lang="en-US" sz="2824" b="0" strike="noStrike" spc="-1">
              <a:latin typeface="Arial"/>
            </a:endParaRPr>
          </a:p>
        </p:txBody>
      </p:sp>
    </p:spTree>
    <p:extLst>
      <p:ext uri="{BB962C8B-B14F-4D97-AF65-F5344CB8AC3E}">
        <p14:creationId xmlns:p14="http://schemas.microsoft.com/office/powerpoint/2010/main" val="3523393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32" name="PlaceHolder 2"/>
          <p:cNvSpPr>
            <a:spLocks noGrp="1"/>
          </p:cNvSpPr>
          <p:nvPr>
            <p:ph type="body"/>
          </p:nvPr>
        </p:nvSpPr>
        <p:spPr>
          <a:xfrm>
            <a:off x="609600" y="1604753"/>
            <a:ext cx="3532800" cy="1896988"/>
          </a:xfrm>
          <a:prstGeom prst="rect">
            <a:avLst/>
          </a:prstGeom>
        </p:spPr>
        <p:txBody>
          <a:bodyPr lIns="0" tIns="0" rIns="0" bIns="0">
            <a:normAutofit/>
          </a:bodyPr>
          <a:lstStyle/>
          <a:p>
            <a:endParaRPr lang="en-US" sz="2824" b="0" strike="noStrike" spc="-1">
              <a:latin typeface="Arial"/>
            </a:endParaRPr>
          </a:p>
        </p:txBody>
      </p:sp>
      <p:sp>
        <p:nvSpPr>
          <p:cNvPr id="33" name="PlaceHolder 3"/>
          <p:cNvSpPr>
            <a:spLocks noGrp="1"/>
          </p:cNvSpPr>
          <p:nvPr>
            <p:ph type="body"/>
          </p:nvPr>
        </p:nvSpPr>
        <p:spPr>
          <a:xfrm>
            <a:off x="4319564" y="1604753"/>
            <a:ext cx="3532800" cy="1896988"/>
          </a:xfrm>
          <a:prstGeom prst="rect">
            <a:avLst/>
          </a:prstGeom>
        </p:spPr>
        <p:txBody>
          <a:bodyPr lIns="0" tIns="0" rIns="0" bIns="0">
            <a:normAutofit/>
          </a:bodyPr>
          <a:lstStyle/>
          <a:p>
            <a:endParaRPr lang="en-US" sz="2824" b="0" strike="noStrike" spc="-1">
              <a:latin typeface="Arial"/>
            </a:endParaRPr>
          </a:p>
        </p:txBody>
      </p:sp>
      <p:sp>
        <p:nvSpPr>
          <p:cNvPr id="34" name="PlaceHolder 4"/>
          <p:cNvSpPr>
            <a:spLocks noGrp="1"/>
          </p:cNvSpPr>
          <p:nvPr>
            <p:ph type="body"/>
          </p:nvPr>
        </p:nvSpPr>
        <p:spPr>
          <a:xfrm>
            <a:off x="8029527" y="1604753"/>
            <a:ext cx="3532800" cy="1896988"/>
          </a:xfrm>
          <a:prstGeom prst="rect">
            <a:avLst/>
          </a:prstGeom>
        </p:spPr>
        <p:txBody>
          <a:bodyPr lIns="0" tIns="0" rIns="0" bIns="0">
            <a:normAutofit/>
          </a:bodyPr>
          <a:lstStyle/>
          <a:p>
            <a:endParaRPr lang="en-US" sz="2824" b="0" strike="noStrike" spc="-1">
              <a:latin typeface="Arial"/>
            </a:endParaRPr>
          </a:p>
        </p:txBody>
      </p:sp>
      <p:sp>
        <p:nvSpPr>
          <p:cNvPr id="35" name="PlaceHolder 5"/>
          <p:cNvSpPr>
            <a:spLocks noGrp="1"/>
          </p:cNvSpPr>
          <p:nvPr>
            <p:ph type="body"/>
          </p:nvPr>
        </p:nvSpPr>
        <p:spPr>
          <a:xfrm>
            <a:off x="609600" y="3682165"/>
            <a:ext cx="3532800" cy="1896988"/>
          </a:xfrm>
          <a:prstGeom prst="rect">
            <a:avLst/>
          </a:prstGeom>
        </p:spPr>
        <p:txBody>
          <a:bodyPr lIns="0" tIns="0" rIns="0" bIns="0">
            <a:normAutofit/>
          </a:bodyPr>
          <a:lstStyle/>
          <a:p>
            <a:endParaRPr lang="en-US" sz="2824" b="0" strike="noStrike" spc="-1">
              <a:latin typeface="Arial"/>
            </a:endParaRPr>
          </a:p>
        </p:txBody>
      </p:sp>
      <p:sp>
        <p:nvSpPr>
          <p:cNvPr id="36" name="PlaceHolder 6"/>
          <p:cNvSpPr>
            <a:spLocks noGrp="1"/>
          </p:cNvSpPr>
          <p:nvPr>
            <p:ph type="body"/>
          </p:nvPr>
        </p:nvSpPr>
        <p:spPr>
          <a:xfrm>
            <a:off x="4319564" y="3682165"/>
            <a:ext cx="3532800" cy="1896988"/>
          </a:xfrm>
          <a:prstGeom prst="rect">
            <a:avLst/>
          </a:prstGeom>
        </p:spPr>
        <p:txBody>
          <a:bodyPr lIns="0" tIns="0" rIns="0" bIns="0">
            <a:normAutofit/>
          </a:bodyPr>
          <a:lstStyle/>
          <a:p>
            <a:endParaRPr lang="en-US" sz="2824" b="0" strike="noStrike" spc="-1">
              <a:latin typeface="Arial"/>
            </a:endParaRPr>
          </a:p>
        </p:txBody>
      </p:sp>
      <p:sp>
        <p:nvSpPr>
          <p:cNvPr id="37" name="PlaceHolder 7"/>
          <p:cNvSpPr>
            <a:spLocks noGrp="1"/>
          </p:cNvSpPr>
          <p:nvPr>
            <p:ph type="body"/>
          </p:nvPr>
        </p:nvSpPr>
        <p:spPr>
          <a:xfrm>
            <a:off x="8029527" y="3682165"/>
            <a:ext cx="3532800" cy="1896988"/>
          </a:xfrm>
          <a:prstGeom prst="rect">
            <a:avLst/>
          </a:prstGeom>
        </p:spPr>
        <p:txBody>
          <a:bodyPr lIns="0" tIns="0" rIns="0" bIns="0">
            <a:normAutofit/>
          </a:bodyPr>
          <a:lstStyle/>
          <a:p>
            <a:endParaRPr lang="en-US" sz="2824" b="0" strike="noStrike" spc="-1">
              <a:latin typeface="Arial"/>
            </a:endParaRPr>
          </a:p>
        </p:txBody>
      </p:sp>
    </p:spTree>
    <p:extLst>
      <p:ext uri="{BB962C8B-B14F-4D97-AF65-F5344CB8AC3E}">
        <p14:creationId xmlns:p14="http://schemas.microsoft.com/office/powerpoint/2010/main" val="2103333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125EEF-10C3-294B-9E31-B54F90F5E6C7}" type="datetime1">
              <a:rPr lang="en-GB"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AD516-6ECB-6C49-B79C-DC744BDE0C1C}" type="slidenum">
              <a:rPr lang="en-US" smtClean="0"/>
              <a:t>‹#›</a:t>
            </a:fld>
            <a:endParaRPr lang="en-US"/>
          </a:p>
        </p:txBody>
      </p:sp>
    </p:spTree>
    <p:extLst>
      <p:ext uri="{BB962C8B-B14F-4D97-AF65-F5344CB8AC3E}">
        <p14:creationId xmlns:p14="http://schemas.microsoft.com/office/powerpoint/2010/main" val="3549508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35A4CA-48FD-5344-809C-5F5B2BF8C8CC}" type="datetime1">
              <a:rPr lang="en-GB"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CAD516-6ECB-6C49-B79C-DC744BDE0C1C}" type="slidenum">
              <a:rPr lang="en-US" smtClean="0"/>
              <a:t>‹#›</a:t>
            </a:fld>
            <a:endParaRPr lang="en-US"/>
          </a:p>
        </p:txBody>
      </p:sp>
      <p:pic>
        <p:nvPicPr>
          <p:cNvPr id="8" name="Picture 5" descr="Thrombosis-UK-Logo">
            <a:extLst>
              <a:ext uri="{FF2B5EF4-FFF2-40B4-BE49-F238E27FC236}">
                <a16:creationId xmlns:a16="http://schemas.microsoft.com/office/drawing/2014/main" id="{AE7787B1-1D58-EF4E-891C-FA548909E8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34149" y="5874730"/>
            <a:ext cx="1391176" cy="98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01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793B84-3D73-774D-8570-3FB9D9E5557A}" type="datetime1">
              <a:rPr lang="en-GB" smtClean="0"/>
              <a:t>19/12/2024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CAD516-6ECB-6C49-B79C-DC744BDE0C1C}" type="slidenum">
              <a:rPr lang="en-US" smtClean="0"/>
              <a:t>‹#›</a:t>
            </a:fld>
            <a:endParaRPr lang="en-US"/>
          </a:p>
        </p:txBody>
      </p:sp>
    </p:spTree>
    <p:extLst>
      <p:ext uri="{BB962C8B-B14F-4D97-AF65-F5344CB8AC3E}">
        <p14:creationId xmlns:p14="http://schemas.microsoft.com/office/powerpoint/2010/main" val="3928261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723750-883F-AC4D-A08E-BEE21A789B2D}" type="datetime1">
              <a:rPr lang="en-GB" smtClean="0"/>
              <a:t>19/12/2024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CAD516-6ECB-6C49-B79C-DC744BDE0C1C}" type="slidenum">
              <a:rPr lang="en-US" smtClean="0"/>
              <a:t>‹#›</a:t>
            </a:fld>
            <a:endParaRPr lang="en-US"/>
          </a:p>
        </p:txBody>
      </p:sp>
    </p:spTree>
    <p:extLst>
      <p:ext uri="{BB962C8B-B14F-4D97-AF65-F5344CB8AC3E}">
        <p14:creationId xmlns:p14="http://schemas.microsoft.com/office/powerpoint/2010/main" val="2829942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2ACABE-4393-9746-AC46-1A6A1FB4C545}" type="datetime1">
              <a:rPr lang="en-GB" smtClean="0"/>
              <a:t>19/12/2024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CAD516-6ECB-6C49-B79C-DC744BDE0C1C}" type="slidenum">
              <a:rPr lang="en-US" smtClean="0"/>
              <a:t>‹#›</a:t>
            </a:fld>
            <a:endParaRPr lang="en-US"/>
          </a:p>
        </p:txBody>
      </p:sp>
    </p:spTree>
    <p:extLst>
      <p:ext uri="{BB962C8B-B14F-4D97-AF65-F5344CB8AC3E}">
        <p14:creationId xmlns:p14="http://schemas.microsoft.com/office/powerpoint/2010/main" val="3560994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BA2A37-446E-A24C-BFDC-B4E198C63886}" type="datetime1">
              <a:rPr lang="en-GB"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CAD516-6ECB-6C49-B79C-DC744BDE0C1C}" type="slidenum">
              <a:rPr lang="en-US" smtClean="0"/>
              <a:t>‹#›</a:t>
            </a:fld>
            <a:endParaRPr lang="en-US"/>
          </a:p>
        </p:txBody>
      </p:sp>
    </p:spTree>
    <p:extLst>
      <p:ext uri="{BB962C8B-B14F-4D97-AF65-F5344CB8AC3E}">
        <p14:creationId xmlns:p14="http://schemas.microsoft.com/office/powerpoint/2010/main" val="2685545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57CB7E-EBDA-734A-9EAE-66F168F908E6}" type="datetime1">
              <a:rPr lang="en-GB"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CAD516-6ECB-6C49-B79C-DC744BDE0C1C}" type="slidenum">
              <a:rPr lang="en-US" smtClean="0"/>
              <a:t>‹#›</a:t>
            </a:fld>
            <a:endParaRPr lang="en-US"/>
          </a:p>
        </p:txBody>
      </p:sp>
    </p:spTree>
    <p:extLst>
      <p:ext uri="{BB962C8B-B14F-4D97-AF65-F5344CB8AC3E}">
        <p14:creationId xmlns:p14="http://schemas.microsoft.com/office/powerpoint/2010/main" val="333817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501A2-6EE7-A140-8483-9C44DAF242EA}" type="datetime1">
              <a:rPr lang="en-GB" smtClean="0"/>
              <a:t>19/12/2024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CAD516-6ECB-6C49-B79C-DC744BDE0C1C}" type="slidenum">
              <a:rPr lang="en-US" smtClean="0"/>
              <a:t>‹#›</a:t>
            </a:fld>
            <a:endParaRPr lang="en-US"/>
          </a:p>
        </p:txBody>
      </p:sp>
      <p:pic>
        <p:nvPicPr>
          <p:cNvPr id="7" name="Picture 5" descr="Thrombosis-UK-Logo">
            <a:extLst>
              <a:ext uri="{FF2B5EF4-FFF2-40B4-BE49-F238E27FC236}">
                <a16:creationId xmlns:a16="http://schemas.microsoft.com/office/drawing/2014/main" id="{1923645F-DC8F-6245-91C5-280D79D99B3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582275" y="5767388"/>
            <a:ext cx="154305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TD Logo (color) type English.png">
            <a:extLst>
              <a:ext uri="{FF2B5EF4-FFF2-40B4-BE49-F238E27FC236}">
                <a16:creationId xmlns:a16="http://schemas.microsoft.com/office/drawing/2014/main" id="{B1E7ED3F-40B9-C547-BEF0-8D0AFEC6EF4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57" y="5948624"/>
            <a:ext cx="1454358" cy="872282"/>
          </a:xfrm>
          <a:prstGeom prst="rect">
            <a:avLst/>
          </a:prstGeom>
        </p:spPr>
      </p:pic>
    </p:spTree>
    <p:extLst>
      <p:ext uri="{BB962C8B-B14F-4D97-AF65-F5344CB8AC3E}">
        <p14:creationId xmlns:p14="http://schemas.microsoft.com/office/powerpoint/2010/main" val="1367949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CustomShape 1"/>
          <p:cNvSpPr/>
          <p:nvPr/>
        </p:nvSpPr>
        <p:spPr>
          <a:xfrm>
            <a:off x="0" y="0"/>
            <a:ext cx="174545" cy="6051176"/>
          </a:xfrm>
          <a:prstGeom prst="rect">
            <a:avLst/>
          </a:prstGeom>
          <a:solidFill>
            <a:srgbClr val="000000"/>
          </a:solidFill>
          <a:ln>
            <a:noFill/>
          </a:ln>
        </p:spPr>
        <p:style>
          <a:lnRef idx="0">
            <a:scrgbClr r="0" g="0" b="0"/>
          </a:lnRef>
          <a:fillRef idx="0">
            <a:scrgbClr r="0" g="0" b="0"/>
          </a:fillRef>
          <a:effectRef idx="0">
            <a:scrgbClr r="0" g="0" b="0"/>
          </a:effectRef>
          <a:fontRef idx="minor"/>
        </p:style>
      </p:sp>
      <p:sp>
        <p:nvSpPr>
          <p:cNvPr id="3" name="CustomShape 2"/>
          <p:cNvSpPr/>
          <p:nvPr/>
        </p:nvSpPr>
        <p:spPr>
          <a:xfrm>
            <a:off x="0" y="0"/>
            <a:ext cx="174545" cy="1057447"/>
          </a:xfrm>
          <a:prstGeom prst="rect">
            <a:avLst/>
          </a:prstGeom>
          <a:solidFill>
            <a:srgbClr val="000000"/>
          </a:solid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8413845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806867" rtl="0" eaLnBrk="1" latinLnBrk="0" hangingPunct="1">
        <a:lnSpc>
          <a:spcPct val="90000"/>
        </a:lnSpc>
        <a:spcBef>
          <a:spcPct val="0"/>
        </a:spcBef>
        <a:buNone/>
        <a:defRPr sz="3883" kern="1200">
          <a:solidFill>
            <a:schemeClr val="tx1"/>
          </a:solidFill>
          <a:latin typeface="+mj-lt"/>
          <a:ea typeface="+mj-ea"/>
          <a:cs typeface="+mj-cs"/>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3" Type="http://schemas.openxmlformats.org/officeDocument/2006/relationships/customXml" Target="../ink/ink3.xml"/><Relationship Id="rId18" Type="http://schemas.openxmlformats.org/officeDocument/2006/relationships/image" Target="../media/image33.png"/><Relationship Id="rId3" Type="http://schemas.openxmlformats.org/officeDocument/2006/relationships/image" Target="../media/image16.jpg"/><Relationship Id="rId7" Type="http://schemas.openxmlformats.org/officeDocument/2006/relationships/customXml" Target="../ink/ink2.xml"/><Relationship Id="rId12" Type="http://schemas.openxmlformats.org/officeDocument/2006/relationships/image" Target="../media/image24.png"/><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image" Target="../media/image21.png"/><Relationship Id="rId4" Type="http://schemas.openxmlformats.org/officeDocument/2006/relationships/customXml" Target="../ink/ink1.xml"/><Relationship Id="rId14" Type="http://schemas.openxmlformats.org/officeDocument/2006/relationships/customXml" Target="../ink/ink4.xml"/></Relationships>
</file>

<file path=ppt/slides/_rels/slide18.xml.rels><?xml version="1.0" encoding="UTF-8" standalone="yes"?>
<Relationships xmlns="http://schemas.openxmlformats.org/package/2006/relationships"><Relationship Id="rId13" Type="http://schemas.openxmlformats.org/officeDocument/2006/relationships/customXml" Target="../ink/ink7.xml"/><Relationship Id="rId18" Type="http://schemas.openxmlformats.org/officeDocument/2006/relationships/image" Target="../media/image33.png"/><Relationship Id="rId3" Type="http://schemas.openxmlformats.org/officeDocument/2006/relationships/image" Target="../media/image16.jpg"/><Relationship Id="rId21" Type="http://schemas.openxmlformats.org/officeDocument/2006/relationships/customXml" Target="../ink/ink13.xml"/><Relationship Id="rId7" Type="http://schemas.openxmlformats.org/officeDocument/2006/relationships/customXml" Target="../ink/ink6.xml"/><Relationship Id="rId12" Type="http://schemas.openxmlformats.org/officeDocument/2006/relationships/image" Target="../media/image24.png"/><Relationship Id="rId17" Type="http://schemas.openxmlformats.org/officeDocument/2006/relationships/customXml" Target="../ink/ink11.xml"/><Relationship Id="rId25" Type="http://schemas.openxmlformats.org/officeDocument/2006/relationships/image" Target="../media/image52.png"/><Relationship Id="rId2" Type="http://schemas.openxmlformats.org/officeDocument/2006/relationships/image" Target="../media/image15.jpg"/><Relationship Id="rId16" Type="http://schemas.openxmlformats.org/officeDocument/2006/relationships/customXml" Target="../ink/ink10.xml"/><Relationship Id="rId20"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21.png"/><Relationship Id="rId24" Type="http://schemas.openxmlformats.org/officeDocument/2006/relationships/customXml" Target="../ink/ink16.xml"/><Relationship Id="rId15" Type="http://schemas.openxmlformats.org/officeDocument/2006/relationships/customXml" Target="../ink/ink9.xml"/><Relationship Id="rId23" Type="http://schemas.openxmlformats.org/officeDocument/2006/relationships/customXml" Target="../ink/ink15.xml"/><Relationship Id="rId19" Type="http://schemas.openxmlformats.org/officeDocument/2006/relationships/customXml" Target="../ink/ink12.xml"/><Relationship Id="rId4" Type="http://schemas.openxmlformats.org/officeDocument/2006/relationships/customXml" Target="../ink/ink5.xml"/><Relationship Id="rId14" Type="http://schemas.openxmlformats.org/officeDocument/2006/relationships/customXml" Target="../ink/ink8.xml"/><Relationship Id="rId22" Type="http://schemas.openxmlformats.org/officeDocument/2006/relationships/customXml" Target="../ink/ink14.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ustomXml" Target="../ink/ink20.xml"/><Relationship Id="rId18" Type="http://schemas.openxmlformats.org/officeDocument/2006/relationships/image" Target="../media/image33.png"/><Relationship Id="rId3" Type="http://schemas.openxmlformats.org/officeDocument/2006/relationships/image" Target="../media/image16.jpg"/><Relationship Id="rId21" Type="http://schemas.openxmlformats.org/officeDocument/2006/relationships/customXml" Target="../ink/ink26.xml"/><Relationship Id="rId7" Type="http://schemas.openxmlformats.org/officeDocument/2006/relationships/customXml" Target="../ink/ink18.xml"/><Relationship Id="rId12" Type="http://schemas.openxmlformats.org/officeDocument/2006/relationships/image" Target="../media/image24.png"/><Relationship Id="rId17" Type="http://schemas.openxmlformats.org/officeDocument/2006/relationships/customXml" Target="../ink/ink24.xml"/><Relationship Id="rId25" Type="http://schemas.openxmlformats.org/officeDocument/2006/relationships/image" Target="../media/image52.png"/><Relationship Id="rId2" Type="http://schemas.openxmlformats.org/officeDocument/2006/relationships/image" Target="../media/image15.jpg"/><Relationship Id="rId16" Type="http://schemas.openxmlformats.org/officeDocument/2006/relationships/customXml" Target="../ink/ink23.xml"/><Relationship Id="rId20"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21.png"/><Relationship Id="rId24" Type="http://schemas.openxmlformats.org/officeDocument/2006/relationships/customXml" Target="../ink/ink29.xml"/><Relationship Id="rId5" Type="http://schemas.openxmlformats.org/officeDocument/2006/relationships/customXml" Target="../ink/ink17.xml"/><Relationship Id="rId15" Type="http://schemas.openxmlformats.org/officeDocument/2006/relationships/customXml" Target="../ink/ink22.xml"/><Relationship Id="rId23" Type="http://schemas.openxmlformats.org/officeDocument/2006/relationships/customXml" Target="../ink/ink28.xml"/><Relationship Id="rId19" Type="http://schemas.openxmlformats.org/officeDocument/2006/relationships/customXml" Target="../ink/ink25.xml"/><Relationship Id="rId4" Type="http://schemas.openxmlformats.org/officeDocument/2006/relationships/image" Target="../media/image17.jpg"/><Relationship Id="rId9" Type="http://schemas.openxmlformats.org/officeDocument/2006/relationships/customXml" Target="../ink/ink19.xml"/><Relationship Id="rId14" Type="http://schemas.openxmlformats.org/officeDocument/2006/relationships/customXml" Target="../ink/ink21.xml"/><Relationship Id="rId22" Type="http://schemas.openxmlformats.org/officeDocument/2006/relationships/customXml" Target="../ink/ink27.xml"/></Relationships>
</file>

<file path=ppt/slides/_rels/slide2.xml.rels><?xml version="1.0" encoding="UTF-8" standalone="yes"?>
<Relationships xmlns="http://schemas.openxmlformats.org/package/2006/relationships"><Relationship Id="rId3" Type="http://schemas.openxmlformats.org/officeDocument/2006/relationships/hyperlink" Target="https://www.ahajournals.org/doi/10.1161/ATVBAHA.124.320149#core-R2" TargetMode="External"/><Relationship Id="rId2" Type="http://schemas.openxmlformats.org/officeDocument/2006/relationships/hyperlink" Target="https://www.ahajournals.org/doi/10.1161/ATVBAHA.124.320149#core-R1"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ustomXml" Target="../ink/ink33.xml"/><Relationship Id="rId18" Type="http://schemas.openxmlformats.org/officeDocument/2006/relationships/image" Target="../media/image33.png"/><Relationship Id="rId26" Type="http://schemas.openxmlformats.org/officeDocument/2006/relationships/customXml" Target="../ink/ink42.xml"/><Relationship Id="rId3" Type="http://schemas.openxmlformats.org/officeDocument/2006/relationships/image" Target="../media/image16.jpg"/><Relationship Id="rId21" Type="http://schemas.openxmlformats.org/officeDocument/2006/relationships/customXml" Target="../ink/ink39.xml"/><Relationship Id="rId7" Type="http://schemas.openxmlformats.org/officeDocument/2006/relationships/customXml" Target="../ink/ink31.xml"/><Relationship Id="rId12" Type="http://schemas.openxmlformats.org/officeDocument/2006/relationships/image" Target="../media/image24.png"/><Relationship Id="rId17" Type="http://schemas.openxmlformats.org/officeDocument/2006/relationships/customXml" Target="../ink/ink37.xml"/><Relationship Id="rId25" Type="http://schemas.openxmlformats.org/officeDocument/2006/relationships/customXml" Target="../ink/ink41.xml"/><Relationship Id="rId2" Type="http://schemas.openxmlformats.org/officeDocument/2006/relationships/image" Target="../media/image15.jpg"/><Relationship Id="rId16" Type="http://schemas.openxmlformats.org/officeDocument/2006/relationships/customXml" Target="../ink/ink36.xml"/><Relationship Id="rId20" Type="http://schemas.openxmlformats.org/officeDocument/2006/relationships/image" Target="../media/image70.png"/><Relationship Id="rId29"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21.png"/><Relationship Id="rId24" Type="http://schemas.openxmlformats.org/officeDocument/2006/relationships/image" Target="../media/image40.png"/><Relationship Id="rId5" Type="http://schemas.openxmlformats.org/officeDocument/2006/relationships/customXml" Target="../ink/ink30.xml"/><Relationship Id="rId15" Type="http://schemas.openxmlformats.org/officeDocument/2006/relationships/customXml" Target="../ink/ink35.xml"/><Relationship Id="rId23" Type="http://schemas.openxmlformats.org/officeDocument/2006/relationships/customXml" Target="../ink/ink40.xml"/><Relationship Id="rId28" Type="http://schemas.openxmlformats.org/officeDocument/2006/relationships/customXml" Target="../ink/ink44.xml"/><Relationship Id="rId19" Type="http://schemas.openxmlformats.org/officeDocument/2006/relationships/customXml" Target="../ink/ink38.xml"/><Relationship Id="rId4" Type="http://schemas.openxmlformats.org/officeDocument/2006/relationships/image" Target="../media/image17.jpg"/><Relationship Id="rId9" Type="http://schemas.openxmlformats.org/officeDocument/2006/relationships/customXml" Target="../ink/ink32.xml"/><Relationship Id="rId14" Type="http://schemas.openxmlformats.org/officeDocument/2006/relationships/customXml" Target="../ink/ink34.xml"/><Relationship Id="rId22" Type="http://schemas.openxmlformats.org/officeDocument/2006/relationships/image" Target="../media/image80.png"/><Relationship Id="rId27" Type="http://schemas.openxmlformats.org/officeDocument/2006/relationships/customXml" Target="../ink/ink43.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ustomXml" Target="../ink/ink49.xml"/><Relationship Id="rId18" Type="http://schemas.openxmlformats.org/officeDocument/2006/relationships/image" Target="../media/image33.png"/><Relationship Id="rId26" Type="http://schemas.openxmlformats.org/officeDocument/2006/relationships/customXml" Target="../ink/ink58.xml"/><Relationship Id="rId3" Type="http://schemas.openxmlformats.org/officeDocument/2006/relationships/image" Target="../media/image16.jpg"/><Relationship Id="rId21" Type="http://schemas.openxmlformats.org/officeDocument/2006/relationships/customXml" Target="../ink/ink55.xml"/><Relationship Id="rId7" Type="http://schemas.openxmlformats.org/officeDocument/2006/relationships/customXml" Target="../ink/ink46.xml"/><Relationship Id="rId12" Type="http://schemas.openxmlformats.org/officeDocument/2006/relationships/image" Target="../media/image24.png"/><Relationship Id="rId17" Type="http://schemas.openxmlformats.org/officeDocument/2006/relationships/customXml" Target="../ink/ink53.xml"/><Relationship Id="rId25" Type="http://schemas.openxmlformats.org/officeDocument/2006/relationships/customXml" Target="../ink/ink57.xml"/><Relationship Id="rId2" Type="http://schemas.openxmlformats.org/officeDocument/2006/relationships/image" Target="../media/image15.jpg"/><Relationship Id="rId16" Type="http://schemas.openxmlformats.org/officeDocument/2006/relationships/customXml" Target="../ink/ink52.xml"/><Relationship Id="rId20" Type="http://schemas.openxmlformats.org/officeDocument/2006/relationships/image" Target="../media/image70.png"/><Relationship Id="rId29"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customXml" Target="../ink/ink48.xml"/><Relationship Id="rId24" Type="http://schemas.openxmlformats.org/officeDocument/2006/relationships/image" Target="../media/image40.png"/><Relationship Id="rId5" Type="http://schemas.openxmlformats.org/officeDocument/2006/relationships/customXml" Target="../ink/ink45.xml"/><Relationship Id="rId15" Type="http://schemas.openxmlformats.org/officeDocument/2006/relationships/customXml" Target="../ink/ink51.xml"/><Relationship Id="rId23" Type="http://schemas.openxmlformats.org/officeDocument/2006/relationships/customXml" Target="../ink/ink56.xml"/><Relationship Id="rId28" Type="http://schemas.openxmlformats.org/officeDocument/2006/relationships/customXml" Target="../ink/ink60.xml"/><Relationship Id="rId10" Type="http://schemas.openxmlformats.org/officeDocument/2006/relationships/image" Target="../media/image23.png"/><Relationship Id="rId19" Type="http://schemas.openxmlformats.org/officeDocument/2006/relationships/customXml" Target="../ink/ink54.xml"/><Relationship Id="rId4" Type="http://schemas.openxmlformats.org/officeDocument/2006/relationships/image" Target="../media/image17.jpg"/><Relationship Id="rId9" Type="http://schemas.openxmlformats.org/officeDocument/2006/relationships/customXml" Target="../ink/ink47.xml"/><Relationship Id="rId14" Type="http://schemas.openxmlformats.org/officeDocument/2006/relationships/customXml" Target="../ink/ink50.xml"/><Relationship Id="rId22" Type="http://schemas.openxmlformats.org/officeDocument/2006/relationships/image" Target="../media/image80.png"/><Relationship Id="rId27" Type="http://schemas.openxmlformats.org/officeDocument/2006/relationships/customXml" Target="../ink/ink59.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nature.com/articles/d41586-021-01136-2?utm_source=Nature+Briefing&amp;utm_campaign=f548433064-briefing-dy-20210430&amp;utm_medium=email&amp;utm_term=0_c9dfd39373-f548433064-42704803#author-0" TargetMode="External"/><Relationship Id="rId2" Type="http://schemas.openxmlformats.org/officeDocument/2006/relationships/image" Target="../media/image52.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67D2-FD27-4BF2-9AFF-9FA7C4D76D6B}"/>
              </a:ext>
            </a:extLst>
          </p:cNvPr>
          <p:cNvSpPr>
            <a:spLocks noGrp="1"/>
          </p:cNvSpPr>
          <p:nvPr>
            <p:ph type="title"/>
          </p:nvPr>
        </p:nvSpPr>
        <p:spPr/>
        <p:txBody>
          <a:bodyPr/>
          <a:lstStyle/>
          <a:p>
            <a:pPr algn="ctr"/>
            <a:r>
              <a:rPr lang="en-GB" dirty="0" err="1">
                <a:solidFill>
                  <a:srgbClr val="7030A0"/>
                </a:solidFill>
              </a:rPr>
              <a:t>Thromboinflammation</a:t>
            </a:r>
            <a:r>
              <a:rPr lang="en-GB" dirty="0">
                <a:solidFill>
                  <a:srgbClr val="7030A0"/>
                </a:solidFill>
              </a:rPr>
              <a:t>- what is it?</a:t>
            </a:r>
            <a:endParaRPr lang="en-GB" dirty="0"/>
          </a:p>
        </p:txBody>
      </p:sp>
      <p:pic>
        <p:nvPicPr>
          <p:cNvPr id="4" name="Content Placeholder 3">
            <a:extLst>
              <a:ext uri="{FF2B5EF4-FFF2-40B4-BE49-F238E27FC236}">
                <a16:creationId xmlns:a16="http://schemas.microsoft.com/office/drawing/2014/main" id="{D9517C4E-15C2-4EE5-AFB5-31891B71E22E}"/>
              </a:ext>
            </a:extLst>
          </p:cNvPr>
          <p:cNvPicPr>
            <a:picLocks noGrp="1" noChangeAspect="1"/>
          </p:cNvPicPr>
          <p:nvPr>
            <p:ph idx="1"/>
          </p:nvPr>
        </p:nvPicPr>
        <p:blipFill>
          <a:blip r:embed="rId2"/>
          <a:stretch>
            <a:fillRect/>
          </a:stretch>
        </p:blipFill>
        <p:spPr>
          <a:xfrm>
            <a:off x="3552825" y="2029619"/>
            <a:ext cx="5086350" cy="3943350"/>
          </a:xfrm>
          <a:prstGeom prst="rect">
            <a:avLst/>
          </a:prstGeom>
        </p:spPr>
      </p:pic>
    </p:spTree>
    <p:extLst>
      <p:ext uri="{BB962C8B-B14F-4D97-AF65-F5344CB8AC3E}">
        <p14:creationId xmlns:p14="http://schemas.microsoft.com/office/powerpoint/2010/main" val="3324520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CAE5E0-6E62-402C-9007-7E5524C160C9}"/>
              </a:ext>
            </a:extLst>
          </p:cNvPr>
          <p:cNvPicPr>
            <a:picLocks noChangeAspect="1"/>
          </p:cNvPicPr>
          <p:nvPr/>
        </p:nvPicPr>
        <p:blipFill>
          <a:blip r:embed="rId2"/>
          <a:stretch>
            <a:fillRect/>
          </a:stretch>
        </p:blipFill>
        <p:spPr>
          <a:xfrm>
            <a:off x="1019175" y="1361440"/>
            <a:ext cx="10439400" cy="4024947"/>
          </a:xfrm>
          <a:prstGeom prst="rect">
            <a:avLst/>
          </a:prstGeom>
        </p:spPr>
      </p:pic>
      <p:sp>
        <p:nvSpPr>
          <p:cNvPr id="3" name="TextBox 2">
            <a:extLst>
              <a:ext uri="{FF2B5EF4-FFF2-40B4-BE49-F238E27FC236}">
                <a16:creationId xmlns:a16="http://schemas.microsoft.com/office/drawing/2014/main" id="{CC1CF215-CC11-46EF-A76E-E73117667454}"/>
              </a:ext>
            </a:extLst>
          </p:cNvPr>
          <p:cNvSpPr txBox="1"/>
          <p:nvPr/>
        </p:nvSpPr>
        <p:spPr>
          <a:xfrm>
            <a:off x="2270448" y="193040"/>
            <a:ext cx="7936853" cy="584775"/>
          </a:xfrm>
          <a:prstGeom prst="rect">
            <a:avLst/>
          </a:prstGeom>
          <a:noFill/>
        </p:spPr>
        <p:txBody>
          <a:bodyPr wrap="none" rtlCol="0">
            <a:spAutoFit/>
          </a:bodyPr>
          <a:lstStyle/>
          <a:p>
            <a:r>
              <a:rPr lang="en-GB" sz="3200" dirty="0">
                <a:solidFill>
                  <a:srgbClr val="7030A0"/>
                </a:solidFill>
              </a:rPr>
              <a:t>The effect of coagulation on immune response</a:t>
            </a:r>
          </a:p>
        </p:txBody>
      </p:sp>
    </p:spTree>
    <p:extLst>
      <p:ext uri="{BB962C8B-B14F-4D97-AF65-F5344CB8AC3E}">
        <p14:creationId xmlns:p14="http://schemas.microsoft.com/office/powerpoint/2010/main" val="2412538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A10652-D991-4923-B054-66A48B1580F0}"/>
              </a:ext>
            </a:extLst>
          </p:cNvPr>
          <p:cNvPicPr>
            <a:picLocks noChangeAspect="1"/>
          </p:cNvPicPr>
          <p:nvPr/>
        </p:nvPicPr>
        <p:blipFill>
          <a:blip r:embed="rId2"/>
          <a:stretch>
            <a:fillRect/>
          </a:stretch>
        </p:blipFill>
        <p:spPr>
          <a:xfrm>
            <a:off x="1821021" y="932141"/>
            <a:ext cx="8549957" cy="5573433"/>
          </a:xfrm>
          <a:prstGeom prst="rect">
            <a:avLst/>
          </a:prstGeom>
        </p:spPr>
      </p:pic>
      <p:sp>
        <p:nvSpPr>
          <p:cNvPr id="3" name="TextBox 2">
            <a:extLst>
              <a:ext uri="{FF2B5EF4-FFF2-40B4-BE49-F238E27FC236}">
                <a16:creationId xmlns:a16="http://schemas.microsoft.com/office/drawing/2014/main" id="{0EBE0F63-58E4-46D6-9778-C103FA1A4C0F}"/>
              </a:ext>
            </a:extLst>
          </p:cNvPr>
          <p:cNvSpPr txBox="1"/>
          <p:nvPr/>
        </p:nvSpPr>
        <p:spPr>
          <a:xfrm>
            <a:off x="2254563" y="182880"/>
            <a:ext cx="7682872" cy="646331"/>
          </a:xfrm>
          <a:prstGeom prst="rect">
            <a:avLst/>
          </a:prstGeom>
          <a:noFill/>
        </p:spPr>
        <p:txBody>
          <a:bodyPr wrap="none" rtlCol="0">
            <a:spAutoFit/>
          </a:bodyPr>
          <a:lstStyle/>
          <a:p>
            <a:r>
              <a:rPr lang="en-GB" sz="3600" dirty="0">
                <a:solidFill>
                  <a:srgbClr val="7030A0"/>
                </a:solidFill>
              </a:rPr>
              <a:t>Immunomodulatory roles of fibrinolysis </a:t>
            </a:r>
          </a:p>
        </p:txBody>
      </p:sp>
    </p:spTree>
    <p:extLst>
      <p:ext uri="{BB962C8B-B14F-4D97-AF65-F5344CB8AC3E}">
        <p14:creationId xmlns:p14="http://schemas.microsoft.com/office/powerpoint/2010/main" val="32491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30BFA5-2529-4410-8816-F3C75B022F90}"/>
              </a:ext>
            </a:extLst>
          </p:cNvPr>
          <p:cNvPicPr>
            <a:picLocks noChangeAspect="1"/>
          </p:cNvPicPr>
          <p:nvPr/>
        </p:nvPicPr>
        <p:blipFill>
          <a:blip r:embed="rId2"/>
          <a:stretch>
            <a:fillRect/>
          </a:stretch>
        </p:blipFill>
        <p:spPr>
          <a:xfrm>
            <a:off x="2032000" y="1039170"/>
            <a:ext cx="8335962" cy="5570862"/>
          </a:xfrm>
          <a:prstGeom prst="rect">
            <a:avLst/>
          </a:prstGeom>
        </p:spPr>
      </p:pic>
      <p:sp>
        <p:nvSpPr>
          <p:cNvPr id="3" name="TextBox 2">
            <a:extLst>
              <a:ext uri="{FF2B5EF4-FFF2-40B4-BE49-F238E27FC236}">
                <a16:creationId xmlns:a16="http://schemas.microsoft.com/office/drawing/2014/main" id="{A5F7CC1E-B736-48EC-9E11-181C32609A0D}"/>
              </a:ext>
            </a:extLst>
          </p:cNvPr>
          <p:cNvSpPr txBox="1"/>
          <p:nvPr/>
        </p:nvSpPr>
        <p:spPr>
          <a:xfrm>
            <a:off x="2570480" y="225772"/>
            <a:ext cx="7717818" cy="584775"/>
          </a:xfrm>
          <a:prstGeom prst="rect">
            <a:avLst/>
          </a:prstGeom>
          <a:noFill/>
        </p:spPr>
        <p:txBody>
          <a:bodyPr wrap="none" rtlCol="0">
            <a:spAutoFit/>
          </a:bodyPr>
          <a:lstStyle/>
          <a:p>
            <a:r>
              <a:rPr lang="en-GB" sz="3200" dirty="0">
                <a:solidFill>
                  <a:srgbClr val="7030A0"/>
                </a:solidFill>
              </a:rPr>
              <a:t>The role of platelets in </a:t>
            </a:r>
            <a:r>
              <a:rPr lang="en-GB" sz="3200" dirty="0" err="1">
                <a:solidFill>
                  <a:srgbClr val="7030A0"/>
                </a:solidFill>
              </a:rPr>
              <a:t>thromboinflammation</a:t>
            </a:r>
            <a:endParaRPr lang="en-GB" sz="3200" dirty="0">
              <a:solidFill>
                <a:srgbClr val="7030A0"/>
              </a:solidFill>
            </a:endParaRPr>
          </a:p>
        </p:txBody>
      </p:sp>
    </p:spTree>
    <p:extLst>
      <p:ext uri="{BB962C8B-B14F-4D97-AF65-F5344CB8AC3E}">
        <p14:creationId xmlns:p14="http://schemas.microsoft.com/office/powerpoint/2010/main" val="732199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5530F6-B707-4CAA-A45E-ADE823E11EAD}"/>
              </a:ext>
            </a:extLst>
          </p:cNvPr>
          <p:cNvPicPr>
            <a:picLocks noChangeAspect="1"/>
          </p:cNvPicPr>
          <p:nvPr/>
        </p:nvPicPr>
        <p:blipFill>
          <a:blip r:embed="rId2"/>
          <a:stretch>
            <a:fillRect/>
          </a:stretch>
        </p:blipFill>
        <p:spPr>
          <a:xfrm>
            <a:off x="264160" y="404973"/>
            <a:ext cx="10972555" cy="5589427"/>
          </a:xfrm>
          <a:prstGeom prst="rect">
            <a:avLst/>
          </a:prstGeom>
        </p:spPr>
      </p:pic>
      <p:sp>
        <p:nvSpPr>
          <p:cNvPr id="3" name="TextBox 2">
            <a:extLst>
              <a:ext uri="{FF2B5EF4-FFF2-40B4-BE49-F238E27FC236}">
                <a16:creationId xmlns:a16="http://schemas.microsoft.com/office/drawing/2014/main" id="{0E6D06A3-79CB-46E7-AB5C-40E297A8E360}"/>
              </a:ext>
            </a:extLst>
          </p:cNvPr>
          <p:cNvSpPr txBox="1"/>
          <p:nvPr/>
        </p:nvSpPr>
        <p:spPr>
          <a:xfrm>
            <a:off x="-1168400" y="2448560"/>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043277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50033"/>
            <a:ext cx="12192000" cy="2387600"/>
          </a:xfrm>
        </p:spPr>
        <p:txBody>
          <a:bodyPr>
            <a:normAutofit/>
          </a:bodyPr>
          <a:lstStyle/>
          <a:p>
            <a:r>
              <a:rPr lang="en-GB" b="1" dirty="0"/>
              <a:t>Clots and Covid-19: lessons learnt</a:t>
            </a:r>
            <a:br>
              <a:rPr lang="en-GB" b="1" dirty="0"/>
            </a:br>
            <a:endParaRPr lang="en-GB" dirty="0"/>
          </a:p>
        </p:txBody>
      </p:sp>
      <p:sp>
        <p:nvSpPr>
          <p:cNvPr id="3" name="Subtitle 2"/>
          <p:cNvSpPr>
            <a:spLocks noGrp="1"/>
          </p:cNvSpPr>
          <p:nvPr>
            <p:ph type="subTitle" idx="1"/>
          </p:nvPr>
        </p:nvSpPr>
        <p:spPr/>
        <p:txBody>
          <a:bodyPr>
            <a:normAutofit fontScale="55000" lnSpcReduction="20000"/>
          </a:bodyPr>
          <a:lstStyle/>
          <a:p>
            <a:r>
              <a:rPr lang="en-GB" dirty="0"/>
              <a:t>Prof Beverley J Hunt OBE </a:t>
            </a:r>
          </a:p>
          <a:p>
            <a:r>
              <a:rPr lang="en-GB" dirty="0"/>
              <a:t>Twitter: @</a:t>
            </a:r>
            <a:r>
              <a:rPr lang="en-GB" dirty="0" err="1"/>
              <a:t>bhwords</a:t>
            </a:r>
            <a:endParaRPr lang="en-GB" dirty="0"/>
          </a:p>
          <a:p>
            <a:r>
              <a:rPr lang="en-GB" dirty="0"/>
              <a:t>Strategic lead in Haematology, </a:t>
            </a:r>
            <a:r>
              <a:rPr lang="en-GB" dirty="0" err="1"/>
              <a:t>Synnlab</a:t>
            </a:r>
            <a:endParaRPr lang="en-GB" dirty="0"/>
          </a:p>
          <a:p>
            <a:r>
              <a:rPr lang="en-GB" dirty="0"/>
              <a:t>Prof of </a:t>
            </a:r>
            <a:r>
              <a:rPr lang="en-GB" dirty="0" err="1"/>
              <a:t>Thombosis</a:t>
            </a:r>
            <a:r>
              <a:rPr lang="en-GB" dirty="0"/>
              <a:t> &amp; Haemostasis</a:t>
            </a:r>
          </a:p>
          <a:p>
            <a:r>
              <a:rPr lang="en-GB" dirty="0"/>
              <a:t>Kings Healthcare Partners</a:t>
            </a:r>
          </a:p>
          <a:p>
            <a:r>
              <a:rPr lang="en-GB" dirty="0"/>
              <a:t>Founder &amp; Trustee of Thrombosis UK</a:t>
            </a:r>
          </a:p>
        </p:txBody>
      </p:sp>
      <p:pic>
        <p:nvPicPr>
          <p:cNvPr id="4" name="Picture 3" descr="A close up of a plant&#10;&#10;Description automatically generated">
            <a:extLst>
              <a:ext uri="{FF2B5EF4-FFF2-40B4-BE49-F238E27FC236}">
                <a16:creationId xmlns:a16="http://schemas.microsoft.com/office/drawing/2014/main" id="{7CE723F8-7B78-254A-BBF1-B6CE4DA3200E}"/>
              </a:ext>
            </a:extLst>
          </p:cNvPr>
          <p:cNvPicPr>
            <a:picLocks noChangeAspect="1"/>
          </p:cNvPicPr>
          <p:nvPr/>
        </p:nvPicPr>
        <p:blipFill rotWithShape="1">
          <a:blip r:embed="rId2">
            <a:alphaModFix/>
          </a:blip>
          <a:srcRect l="30140" r="1" b="1"/>
          <a:stretch/>
        </p:blipFill>
        <p:spPr>
          <a:xfrm>
            <a:off x="373019" y="2877954"/>
            <a:ext cx="2301961" cy="1989121"/>
          </a:xfrm>
          <a:prstGeom prst="rect">
            <a:avLst/>
          </a:prstGeom>
        </p:spPr>
      </p:pic>
    </p:spTree>
    <p:extLst>
      <p:ext uri="{BB962C8B-B14F-4D97-AF65-F5344CB8AC3E}">
        <p14:creationId xmlns:p14="http://schemas.microsoft.com/office/powerpoint/2010/main" val="623574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50033"/>
            <a:ext cx="12192000" cy="2387600"/>
          </a:xfrm>
        </p:spPr>
        <p:txBody>
          <a:bodyPr>
            <a:normAutofit/>
          </a:bodyPr>
          <a:lstStyle/>
          <a:p>
            <a:r>
              <a:rPr lang="en-GB" b="1" dirty="0"/>
              <a:t>Clots and Covid-19: lessons learnt</a:t>
            </a:r>
            <a:br>
              <a:rPr lang="en-GB" b="1" dirty="0"/>
            </a:br>
            <a:endParaRPr lang="en-GB" dirty="0"/>
          </a:p>
        </p:txBody>
      </p:sp>
      <p:sp>
        <p:nvSpPr>
          <p:cNvPr id="3" name="Subtitle 2"/>
          <p:cNvSpPr>
            <a:spLocks noGrp="1"/>
          </p:cNvSpPr>
          <p:nvPr>
            <p:ph type="subTitle" idx="1"/>
          </p:nvPr>
        </p:nvSpPr>
        <p:spPr/>
        <p:txBody>
          <a:bodyPr>
            <a:normAutofit fontScale="55000" lnSpcReduction="20000"/>
          </a:bodyPr>
          <a:lstStyle/>
          <a:p>
            <a:r>
              <a:rPr lang="en-GB" dirty="0"/>
              <a:t>Prof Beverley J Hunt OBE </a:t>
            </a:r>
          </a:p>
          <a:p>
            <a:r>
              <a:rPr lang="en-GB" dirty="0"/>
              <a:t>Twitter: @</a:t>
            </a:r>
            <a:r>
              <a:rPr lang="en-GB" dirty="0" err="1"/>
              <a:t>bhwords</a:t>
            </a:r>
            <a:endParaRPr lang="en-GB" dirty="0"/>
          </a:p>
          <a:p>
            <a:r>
              <a:rPr lang="en-GB" dirty="0"/>
              <a:t>Strategic lead in Haematology, </a:t>
            </a:r>
            <a:r>
              <a:rPr lang="en-GB" dirty="0" err="1"/>
              <a:t>Synnlab</a:t>
            </a:r>
            <a:endParaRPr lang="en-GB" dirty="0"/>
          </a:p>
          <a:p>
            <a:r>
              <a:rPr lang="en-GB" dirty="0"/>
              <a:t>Prof of </a:t>
            </a:r>
            <a:r>
              <a:rPr lang="en-GB" dirty="0" err="1"/>
              <a:t>Thombosis</a:t>
            </a:r>
            <a:r>
              <a:rPr lang="en-GB" dirty="0"/>
              <a:t> &amp; Haemostasis</a:t>
            </a:r>
          </a:p>
          <a:p>
            <a:r>
              <a:rPr lang="en-GB" dirty="0"/>
              <a:t>Kings Healthcare Partners</a:t>
            </a:r>
          </a:p>
          <a:p>
            <a:r>
              <a:rPr lang="en-GB" dirty="0"/>
              <a:t>Founder &amp; trustee of Thrombosis UK</a:t>
            </a:r>
          </a:p>
        </p:txBody>
      </p:sp>
      <p:pic>
        <p:nvPicPr>
          <p:cNvPr id="4" name="Picture 3" descr="A close up of a plant&#10;&#10;Description automatically generated">
            <a:extLst>
              <a:ext uri="{FF2B5EF4-FFF2-40B4-BE49-F238E27FC236}">
                <a16:creationId xmlns:a16="http://schemas.microsoft.com/office/drawing/2014/main" id="{7CE723F8-7B78-254A-BBF1-B6CE4DA3200E}"/>
              </a:ext>
            </a:extLst>
          </p:cNvPr>
          <p:cNvPicPr>
            <a:picLocks noChangeAspect="1"/>
          </p:cNvPicPr>
          <p:nvPr/>
        </p:nvPicPr>
        <p:blipFill rotWithShape="1">
          <a:blip r:embed="rId2">
            <a:alphaModFix/>
          </a:blip>
          <a:srcRect l="30140" r="1" b="1"/>
          <a:stretch/>
        </p:blipFill>
        <p:spPr>
          <a:xfrm>
            <a:off x="373019" y="2877954"/>
            <a:ext cx="2301961" cy="1989121"/>
          </a:xfrm>
          <a:prstGeom prst="rect">
            <a:avLst/>
          </a:prstGeom>
        </p:spPr>
      </p:pic>
      <p:sp>
        <p:nvSpPr>
          <p:cNvPr id="5" name="Rectangle 4"/>
          <p:cNvSpPr/>
          <p:nvPr/>
        </p:nvSpPr>
        <p:spPr>
          <a:xfrm>
            <a:off x="3537397" y="5243220"/>
            <a:ext cx="6096000" cy="646331"/>
          </a:xfrm>
          <a:prstGeom prst="rect">
            <a:avLst/>
          </a:prstGeom>
        </p:spPr>
        <p:txBody>
          <a:bodyPr>
            <a:spAutoFit/>
          </a:bodyPr>
          <a:lstStyle/>
          <a:p>
            <a:pPr lvl="0"/>
            <a:r>
              <a:rPr lang="en-GB" dirty="0">
                <a:solidFill>
                  <a:srgbClr val="0070C0"/>
                </a:solidFill>
              </a:rPr>
              <a:t>Conflicts of interest</a:t>
            </a:r>
          </a:p>
          <a:p>
            <a:pPr lvl="0"/>
            <a:r>
              <a:rPr lang="en-GB" dirty="0">
                <a:solidFill>
                  <a:srgbClr val="0070C0"/>
                </a:solidFill>
              </a:rPr>
              <a:t>C0-Chair of World Health Organisation COVID-19 GDG</a:t>
            </a:r>
          </a:p>
        </p:txBody>
      </p:sp>
    </p:spTree>
    <p:extLst>
      <p:ext uri="{BB962C8B-B14F-4D97-AF65-F5344CB8AC3E}">
        <p14:creationId xmlns:p14="http://schemas.microsoft.com/office/powerpoint/2010/main" val="4158928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rgbClr val="7030A0"/>
                </a:solidFill>
              </a:rPr>
              <a:t>Aiming to cover:</a:t>
            </a:r>
          </a:p>
        </p:txBody>
      </p:sp>
      <p:sp>
        <p:nvSpPr>
          <p:cNvPr id="3" name="Content Placeholder 2"/>
          <p:cNvSpPr>
            <a:spLocks noGrp="1"/>
          </p:cNvSpPr>
          <p:nvPr>
            <p:ph idx="1"/>
          </p:nvPr>
        </p:nvSpPr>
        <p:spPr/>
        <p:txBody>
          <a:bodyPr/>
          <a:lstStyle/>
          <a:p>
            <a:pPr marL="0" indent="0">
              <a:buNone/>
            </a:pPr>
            <a:r>
              <a:rPr lang="en-GB" dirty="0"/>
              <a:t>Where are we now with our understanding of :</a:t>
            </a:r>
          </a:p>
          <a:p>
            <a:pPr marL="0" indent="0">
              <a:buNone/>
            </a:pPr>
            <a:endParaRPr lang="en-GB" dirty="0"/>
          </a:p>
          <a:p>
            <a:r>
              <a:rPr lang="en-GB" dirty="0"/>
              <a:t>Acute COVID-19 pneumonia &amp; thrombosis</a:t>
            </a:r>
          </a:p>
          <a:p>
            <a:endParaRPr lang="en-GB" dirty="0"/>
          </a:p>
          <a:p>
            <a:r>
              <a:rPr lang="en-GB" dirty="0"/>
              <a:t>Vaccine-induced thrombocytopenia and thrombosis</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49208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F7D9-6CF1-AC42-8CE6-FF278EFDF40B}"/>
              </a:ext>
            </a:extLst>
          </p:cNvPr>
          <p:cNvSpPr>
            <a:spLocks noGrp="1"/>
          </p:cNvSpPr>
          <p:nvPr>
            <p:ph type="title"/>
          </p:nvPr>
        </p:nvSpPr>
        <p:spPr>
          <a:xfrm>
            <a:off x="0" y="63506"/>
            <a:ext cx="12192000" cy="1325563"/>
          </a:xfrm>
        </p:spPr>
        <p:txBody>
          <a:bodyPr>
            <a:normAutofit/>
          </a:bodyPr>
          <a:lstStyle/>
          <a:p>
            <a:pPr algn="ctr"/>
            <a:r>
              <a:rPr lang="en-US" sz="3200" dirty="0">
                <a:solidFill>
                  <a:srgbClr val="7030A0"/>
                </a:solidFill>
              </a:rPr>
              <a:t>COVID-19 pathogenesis</a:t>
            </a:r>
          </a:p>
        </p:txBody>
      </p:sp>
      <p:sp>
        <p:nvSpPr>
          <p:cNvPr id="6" name="TextBox 5">
            <a:extLst>
              <a:ext uri="{FF2B5EF4-FFF2-40B4-BE49-F238E27FC236}">
                <a16:creationId xmlns:a16="http://schemas.microsoft.com/office/drawing/2014/main" id="{90439B66-FCC9-8A48-AE9C-8E4DC0C54876}"/>
              </a:ext>
            </a:extLst>
          </p:cNvPr>
          <p:cNvSpPr txBox="1"/>
          <p:nvPr/>
        </p:nvSpPr>
        <p:spPr>
          <a:xfrm>
            <a:off x="0" y="2386426"/>
            <a:ext cx="2271327" cy="923330"/>
          </a:xfrm>
          <a:prstGeom prst="rect">
            <a:avLst/>
          </a:prstGeom>
          <a:noFill/>
        </p:spPr>
        <p:txBody>
          <a:bodyPr wrap="none" rtlCol="0">
            <a:spAutoFit/>
          </a:bodyPr>
          <a:lstStyle/>
          <a:p>
            <a:r>
              <a:rPr lang="en-US" dirty="0"/>
              <a:t>ACE2 receptor on </a:t>
            </a:r>
          </a:p>
          <a:p>
            <a:r>
              <a:rPr lang="en-US" dirty="0"/>
              <a:t>Pulmonary epithelium</a:t>
            </a:r>
          </a:p>
          <a:p>
            <a:r>
              <a:rPr lang="en-US" dirty="0"/>
              <a:t>&amp; endothelium</a:t>
            </a:r>
          </a:p>
        </p:txBody>
      </p:sp>
      <p:pic>
        <p:nvPicPr>
          <p:cNvPr id="4" name="Picture 3" descr="A close up of a plant&#10;&#10;Description automatically generated">
            <a:extLst>
              <a:ext uri="{FF2B5EF4-FFF2-40B4-BE49-F238E27FC236}">
                <a16:creationId xmlns:a16="http://schemas.microsoft.com/office/drawing/2014/main" id="{7EED675D-D18C-EA43-ADD9-B33D0D90503D}"/>
              </a:ext>
            </a:extLst>
          </p:cNvPr>
          <p:cNvPicPr>
            <a:picLocks noChangeAspect="1"/>
          </p:cNvPicPr>
          <p:nvPr/>
        </p:nvPicPr>
        <p:blipFill>
          <a:blip r:embed="rId2"/>
          <a:stretch>
            <a:fillRect/>
          </a:stretch>
        </p:blipFill>
        <p:spPr>
          <a:xfrm>
            <a:off x="497302" y="923935"/>
            <a:ext cx="2271327" cy="1271943"/>
          </a:xfrm>
          <a:prstGeom prst="rect">
            <a:avLst/>
          </a:prstGeom>
        </p:spPr>
      </p:pic>
      <p:pic>
        <p:nvPicPr>
          <p:cNvPr id="11" name="Picture 10" descr="A close up of text on a white background&#10;&#10;Description automatically generated">
            <a:extLst>
              <a:ext uri="{FF2B5EF4-FFF2-40B4-BE49-F238E27FC236}">
                <a16:creationId xmlns:a16="http://schemas.microsoft.com/office/drawing/2014/main" id="{9A218DF1-FCE9-5C4B-9595-48A9D3642F46}"/>
              </a:ext>
            </a:extLst>
          </p:cNvPr>
          <p:cNvPicPr>
            <a:picLocks noChangeAspect="1"/>
          </p:cNvPicPr>
          <p:nvPr/>
        </p:nvPicPr>
        <p:blipFill>
          <a:blip r:embed="rId3"/>
          <a:stretch>
            <a:fillRect/>
          </a:stretch>
        </p:blipFill>
        <p:spPr>
          <a:xfrm>
            <a:off x="2366252" y="2032109"/>
            <a:ext cx="1484987" cy="1506323"/>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948B861C-A6CA-8E4E-966E-E7867FD7E817}"/>
                  </a:ext>
                </a:extLst>
              </p14:cNvPr>
              <p14:cNvContentPartPr/>
              <p14:nvPr/>
            </p14:nvContentPartPr>
            <p14:xfrm>
              <a:off x="2234374" y="1226491"/>
              <a:ext cx="973440" cy="659880"/>
            </p14:xfrm>
          </p:contentPart>
        </mc:Choice>
        <mc:Fallback xmlns="">
          <p:pic>
            <p:nvPicPr>
              <p:cNvPr id="16" name="Ink 15">
                <a:extLst>
                  <a:ext uri="{FF2B5EF4-FFF2-40B4-BE49-F238E27FC236}">
                    <a16:creationId xmlns:a16="http://schemas.microsoft.com/office/drawing/2014/main" id="{948B861C-A6CA-8E4E-966E-E7867FD7E817}"/>
                  </a:ext>
                </a:extLst>
              </p:cNvPr>
              <p:cNvPicPr/>
              <p:nvPr/>
            </p:nvPicPr>
            <p:blipFill>
              <a:blip r:embed="rId6"/>
              <a:stretch>
                <a:fillRect/>
              </a:stretch>
            </p:blipFill>
            <p:spPr>
              <a:xfrm>
                <a:off x="2225734" y="1217851"/>
                <a:ext cx="991080" cy="677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52C13467-9F43-CB47-8560-3311631E2B5B}"/>
                  </a:ext>
                </a:extLst>
              </p14:cNvPr>
              <p14:cNvContentPartPr/>
              <p14:nvPr/>
            </p14:nvContentPartPr>
            <p14:xfrm>
              <a:off x="2822974" y="5663131"/>
              <a:ext cx="360" cy="360"/>
            </p14:xfrm>
          </p:contentPart>
        </mc:Choice>
        <mc:Fallback xmlns="">
          <p:pic>
            <p:nvPicPr>
              <p:cNvPr id="19" name="Ink 18">
                <a:extLst>
                  <a:ext uri="{FF2B5EF4-FFF2-40B4-BE49-F238E27FC236}">
                    <a16:creationId xmlns:a16="http://schemas.microsoft.com/office/drawing/2014/main" id="{52C13467-9F43-CB47-8560-3311631E2B5B}"/>
                  </a:ext>
                </a:extLst>
              </p:cNvPr>
              <p:cNvPicPr/>
              <p:nvPr/>
            </p:nvPicPr>
            <p:blipFill>
              <a:blip r:embed="rId12"/>
              <a:stretch>
                <a:fillRect/>
              </a:stretch>
            </p:blipFill>
            <p:spPr>
              <a:xfrm>
                <a:off x="2813974" y="565413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Ink 21">
                <a:extLst>
                  <a:ext uri="{FF2B5EF4-FFF2-40B4-BE49-F238E27FC236}">
                    <a16:creationId xmlns:a16="http://schemas.microsoft.com/office/drawing/2014/main" id="{D7489D93-4714-A64A-9D8E-11DDC4F2EBB9}"/>
                  </a:ext>
                </a:extLst>
              </p14:cNvPr>
              <p14:cNvContentPartPr/>
              <p14:nvPr/>
            </p14:nvContentPartPr>
            <p14:xfrm>
              <a:off x="7171772" y="6552254"/>
              <a:ext cx="360" cy="360"/>
            </p14:xfrm>
          </p:contentPart>
        </mc:Choice>
        <mc:Fallback xmlns="">
          <p:pic>
            <p:nvPicPr>
              <p:cNvPr id="22" name="Ink 21">
                <a:extLst>
                  <a:ext uri="{FF2B5EF4-FFF2-40B4-BE49-F238E27FC236}">
                    <a16:creationId xmlns:a16="http://schemas.microsoft.com/office/drawing/2014/main" id="{D7489D93-4714-A64A-9D8E-11DDC4F2EBB9}"/>
                  </a:ext>
                </a:extLst>
              </p:cNvPr>
              <p:cNvPicPr/>
              <p:nvPr/>
            </p:nvPicPr>
            <p:blipFill>
              <a:blip r:embed="rId12"/>
              <a:stretch>
                <a:fillRect/>
              </a:stretch>
            </p:blipFill>
            <p:spPr>
              <a:xfrm>
                <a:off x="7162772" y="654325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5E970422-C136-0747-A17B-CEC7EF3A3E68}"/>
                  </a:ext>
                </a:extLst>
              </p14:cNvPr>
              <p14:cNvContentPartPr/>
              <p14:nvPr/>
            </p14:nvContentPartPr>
            <p14:xfrm>
              <a:off x="7943974" y="1456492"/>
              <a:ext cx="8280" cy="4320"/>
            </p14:xfrm>
          </p:contentPart>
        </mc:Choice>
        <mc:Fallback xmlns="">
          <p:pic>
            <p:nvPicPr>
              <p:cNvPr id="14" name="Ink 13">
                <a:extLst>
                  <a:ext uri="{FF2B5EF4-FFF2-40B4-BE49-F238E27FC236}">
                    <a16:creationId xmlns:a16="http://schemas.microsoft.com/office/drawing/2014/main" id="{5E970422-C136-0747-A17B-CEC7EF3A3E68}"/>
                  </a:ext>
                </a:extLst>
              </p:cNvPr>
              <p:cNvPicPr/>
              <p:nvPr/>
            </p:nvPicPr>
            <p:blipFill>
              <a:blip r:embed="rId18"/>
              <a:stretch>
                <a:fillRect/>
              </a:stretch>
            </p:blipFill>
            <p:spPr>
              <a:xfrm>
                <a:off x="7935334" y="1447492"/>
                <a:ext cx="25920" cy="21960"/>
              </a:xfrm>
              <a:prstGeom prst="rect">
                <a:avLst/>
              </a:prstGeom>
            </p:spPr>
          </p:pic>
        </mc:Fallback>
      </mc:AlternateContent>
    </p:spTree>
    <p:extLst>
      <p:ext uri="{BB962C8B-B14F-4D97-AF65-F5344CB8AC3E}">
        <p14:creationId xmlns:p14="http://schemas.microsoft.com/office/powerpoint/2010/main" val="3047340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F7D9-6CF1-AC42-8CE6-FF278EFDF40B}"/>
              </a:ext>
            </a:extLst>
          </p:cNvPr>
          <p:cNvSpPr>
            <a:spLocks noGrp="1"/>
          </p:cNvSpPr>
          <p:nvPr>
            <p:ph type="title"/>
          </p:nvPr>
        </p:nvSpPr>
        <p:spPr>
          <a:xfrm>
            <a:off x="0" y="63506"/>
            <a:ext cx="12192000" cy="1325563"/>
          </a:xfrm>
        </p:spPr>
        <p:txBody>
          <a:bodyPr>
            <a:normAutofit/>
          </a:bodyPr>
          <a:lstStyle/>
          <a:p>
            <a:pPr algn="ctr"/>
            <a:r>
              <a:rPr lang="en-US" sz="3200" dirty="0">
                <a:solidFill>
                  <a:srgbClr val="7030A0"/>
                </a:solidFill>
              </a:rPr>
              <a:t>COVID-19 pathogenesis</a:t>
            </a:r>
          </a:p>
        </p:txBody>
      </p:sp>
      <p:sp>
        <p:nvSpPr>
          <p:cNvPr id="6" name="TextBox 5">
            <a:extLst>
              <a:ext uri="{FF2B5EF4-FFF2-40B4-BE49-F238E27FC236}">
                <a16:creationId xmlns:a16="http://schemas.microsoft.com/office/drawing/2014/main" id="{90439B66-FCC9-8A48-AE9C-8E4DC0C54876}"/>
              </a:ext>
            </a:extLst>
          </p:cNvPr>
          <p:cNvSpPr txBox="1"/>
          <p:nvPr/>
        </p:nvSpPr>
        <p:spPr>
          <a:xfrm>
            <a:off x="0" y="2386426"/>
            <a:ext cx="2271327" cy="923330"/>
          </a:xfrm>
          <a:prstGeom prst="rect">
            <a:avLst/>
          </a:prstGeom>
          <a:noFill/>
        </p:spPr>
        <p:txBody>
          <a:bodyPr wrap="none" rtlCol="0">
            <a:spAutoFit/>
          </a:bodyPr>
          <a:lstStyle/>
          <a:p>
            <a:r>
              <a:rPr lang="en-US" dirty="0"/>
              <a:t>ACE2 receptor on </a:t>
            </a:r>
          </a:p>
          <a:p>
            <a:r>
              <a:rPr lang="en-US" dirty="0"/>
              <a:t>Pulmonary epithelium</a:t>
            </a:r>
          </a:p>
          <a:p>
            <a:r>
              <a:rPr lang="en-US" dirty="0"/>
              <a:t>&amp; endothelium</a:t>
            </a:r>
          </a:p>
        </p:txBody>
      </p:sp>
      <p:pic>
        <p:nvPicPr>
          <p:cNvPr id="4" name="Picture 3" descr="A close up of a plant&#10;&#10;Description automatically generated">
            <a:extLst>
              <a:ext uri="{FF2B5EF4-FFF2-40B4-BE49-F238E27FC236}">
                <a16:creationId xmlns:a16="http://schemas.microsoft.com/office/drawing/2014/main" id="{7EED675D-D18C-EA43-ADD9-B33D0D90503D}"/>
              </a:ext>
            </a:extLst>
          </p:cNvPr>
          <p:cNvPicPr>
            <a:picLocks noChangeAspect="1"/>
          </p:cNvPicPr>
          <p:nvPr/>
        </p:nvPicPr>
        <p:blipFill>
          <a:blip r:embed="rId2"/>
          <a:stretch>
            <a:fillRect/>
          </a:stretch>
        </p:blipFill>
        <p:spPr>
          <a:xfrm>
            <a:off x="497302" y="923935"/>
            <a:ext cx="2271327" cy="1271943"/>
          </a:xfrm>
          <a:prstGeom prst="rect">
            <a:avLst/>
          </a:prstGeom>
        </p:spPr>
      </p:pic>
      <p:pic>
        <p:nvPicPr>
          <p:cNvPr id="11" name="Picture 10" descr="A close up of text on a white background&#10;&#10;Description automatically generated">
            <a:extLst>
              <a:ext uri="{FF2B5EF4-FFF2-40B4-BE49-F238E27FC236}">
                <a16:creationId xmlns:a16="http://schemas.microsoft.com/office/drawing/2014/main" id="{9A218DF1-FCE9-5C4B-9595-48A9D3642F46}"/>
              </a:ext>
            </a:extLst>
          </p:cNvPr>
          <p:cNvPicPr>
            <a:picLocks noChangeAspect="1"/>
          </p:cNvPicPr>
          <p:nvPr/>
        </p:nvPicPr>
        <p:blipFill>
          <a:blip r:embed="rId3"/>
          <a:stretch>
            <a:fillRect/>
          </a:stretch>
        </p:blipFill>
        <p:spPr>
          <a:xfrm>
            <a:off x="2366252" y="2032109"/>
            <a:ext cx="1484987" cy="1506323"/>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948B861C-A6CA-8E4E-966E-E7867FD7E817}"/>
                  </a:ext>
                </a:extLst>
              </p14:cNvPr>
              <p14:cNvContentPartPr/>
              <p14:nvPr/>
            </p14:nvContentPartPr>
            <p14:xfrm>
              <a:off x="2234374" y="1226491"/>
              <a:ext cx="973440" cy="659880"/>
            </p14:xfrm>
          </p:contentPart>
        </mc:Choice>
        <mc:Fallback xmlns="">
          <p:pic>
            <p:nvPicPr>
              <p:cNvPr id="16" name="Ink 15">
                <a:extLst>
                  <a:ext uri="{FF2B5EF4-FFF2-40B4-BE49-F238E27FC236}">
                    <a16:creationId xmlns:a16="http://schemas.microsoft.com/office/drawing/2014/main" id="{948B861C-A6CA-8E4E-966E-E7867FD7E817}"/>
                  </a:ext>
                </a:extLst>
              </p:cNvPr>
              <p:cNvPicPr/>
              <p:nvPr/>
            </p:nvPicPr>
            <p:blipFill>
              <a:blip r:embed="rId6"/>
              <a:stretch>
                <a:fillRect/>
              </a:stretch>
            </p:blipFill>
            <p:spPr>
              <a:xfrm>
                <a:off x="2225734" y="1217851"/>
                <a:ext cx="991080" cy="677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52C13467-9F43-CB47-8560-3311631E2B5B}"/>
                  </a:ext>
                </a:extLst>
              </p14:cNvPr>
              <p14:cNvContentPartPr/>
              <p14:nvPr/>
            </p14:nvContentPartPr>
            <p14:xfrm>
              <a:off x="2822974" y="5663131"/>
              <a:ext cx="360" cy="360"/>
            </p14:xfrm>
          </p:contentPart>
        </mc:Choice>
        <mc:Fallback xmlns="">
          <p:pic>
            <p:nvPicPr>
              <p:cNvPr id="19" name="Ink 18">
                <a:extLst>
                  <a:ext uri="{FF2B5EF4-FFF2-40B4-BE49-F238E27FC236}">
                    <a16:creationId xmlns:a16="http://schemas.microsoft.com/office/drawing/2014/main" id="{52C13467-9F43-CB47-8560-3311631E2B5B}"/>
                  </a:ext>
                </a:extLst>
              </p:cNvPr>
              <p:cNvPicPr/>
              <p:nvPr/>
            </p:nvPicPr>
            <p:blipFill>
              <a:blip r:embed="rId12"/>
              <a:stretch>
                <a:fillRect/>
              </a:stretch>
            </p:blipFill>
            <p:spPr>
              <a:xfrm>
                <a:off x="2813974" y="5654131"/>
                <a:ext cx="18000" cy="18000"/>
              </a:xfrm>
              <a:prstGeom prst="rect">
                <a:avLst/>
              </a:prstGeom>
            </p:spPr>
          </p:pic>
        </mc:Fallback>
      </mc:AlternateContent>
      <p:grpSp>
        <p:nvGrpSpPr>
          <p:cNvPr id="20" name="Group 19">
            <a:extLst>
              <a:ext uri="{FF2B5EF4-FFF2-40B4-BE49-F238E27FC236}">
                <a16:creationId xmlns:a16="http://schemas.microsoft.com/office/drawing/2014/main" id="{4ADD0A07-2069-8346-B0A4-B78AE666E199}"/>
              </a:ext>
            </a:extLst>
          </p:cNvPr>
          <p:cNvGrpSpPr/>
          <p:nvPr/>
        </p:nvGrpSpPr>
        <p:grpSpPr>
          <a:xfrm>
            <a:off x="2767894" y="5605171"/>
            <a:ext cx="2855880" cy="286560"/>
            <a:chOff x="2767894" y="5605171"/>
            <a:chExt cx="2855880" cy="286560"/>
          </a:xfrm>
        </p:grpSpPr>
        <mc:AlternateContent xmlns:mc="http://schemas.openxmlformats.org/markup-compatibility/2006" xmlns:p14="http://schemas.microsoft.com/office/powerpoint/2010/main">
          <mc:Choice Requires="p14">
            <p:contentPart p14:bwMode="auto" r:id="rId13">
              <p14:nvContentPartPr>
                <p14:cNvPr id="3" name="Ink 2">
                  <a:extLst>
                    <a:ext uri="{FF2B5EF4-FFF2-40B4-BE49-F238E27FC236}">
                      <a16:creationId xmlns:a16="http://schemas.microsoft.com/office/drawing/2014/main" id="{838AF56D-E2E4-4344-AF92-BCF4BAA23CD1}"/>
                    </a:ext>
                  </a:extLst>
                </p14:cNvPr>
                <p14:cNvContentPartPr/>
                <p14:nvPr/>
              </p14:nvContentPartPr>
              <p14:xfrm>
                <a:off x="4073614" y="5741611"/>
                <a:ext cx="360" cy="360"/>
              </p14:xfrm>
            </p:contentPart>
          </mc:Choice>
          <mc:Fallback xmlns="">
            <p:pic>
              <p:nvPicPr>
                <p:cNvPr id="3" name="Ink 2">
                  <a:extLst>
                    <a:ext uri="{FF2B5EF4-FFF2-40B4-BE49-F238E27FC236}">
                      <a16:creationId xmlns:a16="http://schemas.microsoft.com/office/drawing/2014/main" id="{838AF56D-E2E4-4344-AF92-BCF4BAA23CD1}"/>
                    </a:ext>
                  </a:extLst>
                </p:cNvPr>
                <p:cNvPicPr/>
                <p:nvPr/>
              </p:nvPicPr>
              <p:blipFill>
                <a:blip r:embed="rId12"/>
                <a:stretch>
                  <a:fillRect/>
                </a:stretch>
              </p:blipFill>
              <p:spPr>
                <a:xfrm>
                  <a:off x="4064614" y="573261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 name="Ink 4">
                  <a:extLst>
                    <a:ext uri="{FF2B5EF4-FFF2-40B4-BE49-F238E27FC236}">
                      <a16:creationId xmlns:a16="http://schemas.microsoft.com/office/drawing/2014/main" id="{E562055E-C183-314E-98AE-B687F9548AD1}"/>
                    </a:ext>
                  </a:extLst>
                </p14:cNvPr>
                <p14:cNvContentPartPr/>
                <p14:nvPr/>
              </p14:nvContentPartPr>
              <p14:xfrm>
                <a:off x="5623414" y="5891371"/>
                <a:ext cx="360" cy="360"/>
              </p14:xfrm>
            </p:contentPart>
          </mc:Choice>
          <mc:Fallback xmlns="">
            <p:pic>
              <p:nvPicPr>
                <p:cNvPr id="5" name="Ink 4">
                  <a:extLst>
                    <a:ext uri="{FF2B5EF4-FFF2-40B4-BE49-F238E27FC236}">
                      <a16:creationId xmlns:a16="http://schemas.microsoft.com/office/drawing/2014/main" id="{E562055E-C183-314E-98AE-B687F9548AD1}"/>
                    </a:ext>
                  </a:extLst>
                </p:cNvPr>
                <p:cNvPicPr/>
                <p:nvPr/>
              </p:nvPicPr>
              <p:blipFill>
                <a:blip r:embed="rId12"/>
                <a:stretch>
                  <a:fillRect/>
                </a:stretch>
              </p:blipFill>
              <p:spPr>
                <a:xfrm>
                  <a:off x="5614414" y="588273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37B1F740-73F7-FE49-8989-904216C811C0}"/>
                    </a:ext>
                  </a:extLst>
                </p14:cNvPr>
                <p14:cNvContentPartPr/>
                <p14:nvPr/>
              </p14:nvContentPartPr>
              <p14:xfrm>
                <a:off x="2767894" y="5605171"/>
                <a:ext cx="360" cy="360"/>
              </p14:xfrm>
            </p:contentPart>
          </mc:Choice>
          <mc:Fallback xmlns="">
            <p:pic>
              <p:nvPicPr>
                <p:cNvPr id="10" name="Ink 9">
                  <a:extLst>
                    <a:ext uri="{FF2B5EF4-FFF2-40B4-BE49-F238E27FC236}">
                      <a16:creationId xmlns:a16="http://schemas.microsoft.com/office/drawing/2014/main" id="{37B1F740-73F7-FE49-8989-904216C811C0}"/>
                    </a:ext>
                  </a:extLst>
                </p:cNvPr>
                <p:cNvPicPr/>
                <p:nvPr/>
              </p:nvPicPr>
              <p:blipFill>
                <a:blip r:embed="rId12"/>
                <a:stretch>
                  <a:fillRect/>
                </a:stretch>
              </p:blipFill>
              <p:spPr>
                <a:xfrm>
                  <a:off x="2758894" y="5596171"/>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D7489D93-4714-A64A-9D8E-11DDC4F2EBB9}"/>
                  </a:ext>
                </a:extLst>
              </p14:cNvPr>
              <p14:cNvContentPartPr/>
              <p14:nvPr/>
            </p14:nvContentPartPr>
            <p14:xfrm>
              <a:off x="7171772" y="6552254"/>
              <a:ext cx="360" cy="360"/>
            </p14:xfrm>
          </p:contentPart>
        </mc:Choice>
        <mc:Fallback xmlns="">
          <p:pic>
            <p:nvPicPr>
              <p:cNvPr id="22" name="Ink 21">
                <a:extLst>
                  <a:ext uri="{FF2B5EF4-FFF2-40B4-BE49-F238E27FC236}">
                    <a16:creationId xmlns:a16="http://schemas.microsoft.com/office/drawing/2014/main" id="{D7489D93-4714-A64A-9D8E-11DDC4F2EBB9}"/>
                  </a:ext>
                </a:extLst>
              </p:cNvPr>
              <p:cNvPicPr/>
              <p:nvPr/>
            </p:nvPicPr>
            <p:blipFill>
              <a:blip r:embed="rId12"/>
              <a:stretch>
                <a:fillRect/>
              </a:stretch>
            </p:blipFill>
            <p:spPr>
              <a:xfrm>
                <a:off x="7162772" y="654325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5E970422-C136-0747-A17B-CEC7EF3A3E68}"/>
                  </a:ext>
                </a:extLst>
              </p14:cNvPr>
              <p14:cNvContentPartPr/>
              <p14:nvPr/>
            </p14:nvContentPartPr>
            <p14:xfrm>
              <a:off x="7943974" y="1456492"/>
              <a:ext cx="8280" cy="4320"/>
            </p14:xfrm>
          </p:contentPart>
        </mc:Choice>
        <mc:Fallback xmlns="">
          <p:pic>
            <p:nvPicPr>
              <p:cNvPr id="14" name="Ink 13">
                <a:extLst>
                  <a:ext uri="{FF2B5EF4-FFF2-40B4-BE49-F238E27FC236}">
                    <a16:creationId xmlns:a16="http://schemas.microsoft.com/office/drawing/2014/main" id="{5E970422-C136-0747-A17B-CEC7EF3A3E68}"/>
                  </a:ext>
                </a:extLst>
              </p:cNvPr>
              <p:cNvPicPr/>
              <p:nvPr/>
            </p:nvPicPr>
            <p:blipFill>
              <a:blip r:embed="rId18"/>
              <a:stretch>
                <a:fillRect/>
              </a:stretch>
            </p:blipFill>
            <p:spPr>
              <a:xfrm>
                <a:off x="7935334" y="1447492"/>
                <a:ext cx="25920" cy="21960"/>
              </a:xfrm>
              <a:prstGeom prst="rect">
                <a:avLst/>
              </a:prstGeom>
            </p:spPr>
          </p:pic>
        </mc:Fallback>
      </mc:AlternateContent>
      <p:sp>
        <p:nvSpPr>
          <p:cNvPr id="23" name="TextBox 22">
            <a:extLst>
              <a:ext uri="{FF2B5EF4-FFF2-40B4-BE49-F238E27FC236}">
                <a16:creationId xmlns:a16="http://schemas.microsoft.com/office/drawing/2014/main" id="{F5994798-1BE7-D64F-AA78-439806E025CA}"/>
              </a:ext>
            </a:extLst>
          </p:cNvPr>
          <p:cNvSpPr txBox="1"/>
          <p:nvPr/>
        </p:nvSpPr>
        <p:spPr>
          <a:xfrm>
            <a:off x="7793921" y="1226491"/>
            <a:ext cx="3864391" cy="1200329"/>
          </a:xfrm>
          <a:prstGeom prst="rect">
            <a:avLst/>
          </a:prstGeom>
          <a:noFill/>
        </p:spPr>
        <p:txBody>
          <a:bodyPr wrap="none" rtlCol="0">
            <a:spAutoFit/>
          </a:bodyPr>
          <a:lstStyle/>
          <a:p>
            <a:r>
              <a:rPr lang="en-US" dirty="0"/>
              <a:t>Asymptomatic</a:t>
            </a:r>
          </a:p>
          <a:p>
            <a:r>
              <a:rPr lang="en-US" dirty="0"/>
              <a:t>Minor infection </a:t>
            </a:r>
          </a:p>
          <a:p>
            <a:r>
              <a:rPr lang="en-US" dirty="0"/>
              <a:t>7-10 days fever &amp;/or flu-like symptoms </a:t>
            </a:r>
          </a:p>
          <a:p>
            <a:r>
              <a:rPr lang="en-US" dirty="0"/>
              <a:t>anosmia</a:t>
            </a:r>
          </a:p>
        </p:txBody>
      </p:sp>
      <mc:AlternateContent xmlns:mc="http://schemas.openxmlformats.org/markup-compatibility/2006" xmlns:p14="http://schemas.microsoft.com/office/powerpoint/2010/main">
        <mc:Choice Requires="p14">
          <p:contentPart p14:bwMode="auto" r:id="rId19">
            <p14:nvContentPartPr>
              <p14:cNvPr id="29" name="Ink 28">
                <a:extLst>
                  <a:ext uri="{FF2B5EF4-FFF2-40B4-BE49-F238E27FC236}">
                    <a16:creationId xmlns:a16="http://schemas.microsoft.com/office/drawing/2014/main" id="{9FE58275-3C46-9543-92CD-3E4DBEC831C9}"/>
                  </a:ext>
                </a:extLst>
              </p14:cNvPr>
              <p14:cNvContentPartPr/>
              <p14:nvPr/>
            </p14:nvContentPartPr>
            <p14:xfrm>
              <a:off x="7193734" y="5086732"/>
              <a:ext cx="360" cy="360"/>
            </p14:xfrm>
          </p:contentPart>
        </mc:Choice>
        <mc:Fallback xmlns="">
          <p:pic>
            <p:nvPicPr>
              <p:cNvPr id="29" name="Ink 28">
                <a:extLst>
                  <a:ext uri="{FF2B5EF4-FFF2-40B4-BE49-F238E27FC236}">
                    <a16:creationId xmlns:a16="http://schemas.microsoft.com/office/drawing/2014/main" id="{9FE58275-3C46-9543-92CD-3E4DBEC831C9}"/>
                  </a:ext>
                </a:extLst>
              </p:cNvPr>
              <p:cNvPicPr/>
              <p:nvPr/>
            </p:nvPicPr>
            <p:blipFill>
              <a:blip r:embed="rId20"/>
              <a:stretch>
                <a:fillRect/>
              </a:stretch>
            </p:blipFill>
            <p:spPr>
              <a:xfrm>
                <a:off x="7185094" y="50780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0" name="Ink 29">
                <a:extLst>
                  <a:ext uri="{FF2B5EF4-FFF2-40B4-BE49-F238E27FC236}">
                    <a16:creationId xmlns:a16="http://schemas.microsoft.com/office/drawing/2014/main" id="{27EECB34-1C29-864E-A8B6-F96823A8E1C0}"/>
                  </a:ext>
                </a:extLst>
              </p14:cNvPr>
              <p14:cNvContentPartPr/>
              <p14:nvPr/>
            </p14:nvContentPartPr>
            <p14:xfrm>
              <a:off x="8071414" y="5417212"/>
              <a:ext cx="360" cy="360"/>
            </p14:xfrm>
          </p:contentPart>
        </mc:Choice>
        <mc:Fallback xmlns="">
          <p:pic>
            <p:nvPicPr>
              <p:cNvPr id="30" name="Ink 29">
                <a:extLst>
                  <a:ext uri="{FF2B5EF4-FFF2-40B4-BE49-F238E27FC236}">
                    <a16:creationId xmlns:a16="http://schemas.microsoft.com/office/drawing/2014/main" id="{27EECB34-1C29-864E-A8B6-F96823A8E1C0}"/>
                  </a:ext>
                </a:extLst>
              </p:cNvPr>
              <p:cNvPicPr/>
              <p:nvPr/>
            </p:nvPicPr>
            <p:blipFill>
              <a:blip r:embed="rId20"/>
              <a:stretch>
                <a:fillRect/>
              </a:stretch>
            </p:blipFill>
            <p:spPr>
              <a:xfrm>
                <a:off x="8062414" y="54085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1" name="Ink 30">
                <a:extLst>
                  <a:ext uri="{FF2B5EF4-FFF2-40B4-BE49-F238E27FC236}">
                    <a16:creationId xmlns:a16="http://schemas.microsoft.com/office/drawing/2014/main" id="{D191A443-CAB3-4648-A1EF-201226616642}"/>
                  </a:ext>
                </a:extLst>
              </p14:cNvPr>
              <p14:cNvContentPartPr/>
              <p14:nvPr/>
            </p14:nvContentPartPr>
            <p14:xfrm>
              <a:off x="7494694" y="5188972"/>
              <a:ext cx="360" cy="360"/>
            </p14:xfrm>
          </p:contentPart>
        </mc:Choice>
        <mc:Fallback xmlns="">
          <p:pic>
            <p:nvPicPr>
              <p:cNvPr id="31" name="Ink 30">
                <a:extLst>
                  <a:ext uri="{FF2B5EF4-FFF2-40B4-BE49-F238E27FC236}">
                    <a16:creationId xmlns:a16="http://schemas.microsoft.com/office/drawing/2014/main" id="{D191A443-CAB3-4648-A1EF-201226616642}"/>
                  </a:ext>
                </a:extLst>
              </p:cNvPr>
              <p:cNvPicPr/>
              <p:nvPr/>
            </p:nvPicPr>
            <p:blipFill>
              <a:blip r:embed="rId20"/>
              <a:stretch>
                <a:fillRect/>
              </a:stretch>
            </p:blipFill>
            <p:spPr>
              <a:xfrm>
                <a:off x="7485694" y="51803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Ink 31">
                <a:extLst>
                  <a:ext uri="{FF2B5EF4-FFF2-40B4-BE49-F238E27FC236}">
                    <a16:creationId xmlns:a16="http://schemas.microsoft.com/office/drawing/2014/main" id="{1D30B220-D1F1-0E45-8D82-EACE955F3DA5}"/>
                  </a:ext>
                </a:extLst>
              </p14:cNvPr>
              <p14:cNvContentPartPr/>
              <p14:nvPr/>
            </p14:nvContentPartPr>
            <p14:xfrm>
              <a:off x="9041254" y="5512612"/>
              <a:ext cx="360" cy="360"/>
            </p14:xfrm>
          </p:contentPart>
        </mc:Choice>
        <mc:Fallback xmlns="">
          <p:pic>
            <p:nvPicPr>
              <p:cNvPr id="32" name="Ink 31">
                <a:extLst>
                  <a:ext uri="{FF2B5EF4-FFF2-40B4-BE49-F238E27FC236}">
                    <a16:creationId xmlns:a16="http://schemas.microsoft.com/office/drawing/2014/main" id="{1D30B220-D1F1-0E45-8D82-EACE955F3DA5}"/>
                  </a:ext>
                </a:extLst>
              </p:cNvPr>
              <p:cNvPicPr/>
              <p:nvPr/>
            </p:nvPicPr>
            <p:blipFill>
              <a:blip r:embed="rId20"/>
              <a:stretch>
                <a:fillRect/>
              </a:stretch>
            </p:blipFill>
            <p:spPr>
              <a:xfrm>
                <a:off x="9032254" y="55039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4" name="Ink 33">
                <a:extLst>
                  <a:ext uri="{FF2B5EF4-FFF2-40B4-BE49-F238E27FC236}">
                    <a16:creationId xmlns:a16="http://schemas.microsoft.com/office/drawing/2014/main" id="{1E6F16CE-375C-DB4D-BDED-1B6B722C6E04}"/>
                  </a:ext>
                </a:extLst>
              </p14:cNvPr>
              <p14:cNvContentPartPr/>
              <p14:nvPr/>
            </p14:nvContentPartPr>
            <p14:xfrm>
              <a:off x="4075012" y="1628139"/>
              <a:ext cx="3519000" cy="715320"/>
            </p14:xfrm>
          </p:contentPart>
        </mc:Choice>
        <mc:Fallback xmlns="">
          <p:pic>
            <p:nvPicPr>
              <p:cNvPr id="34" name="Ink 33">
                <a:extLst>
                  <a:ext uri="{FF2B5EF4-FFF2-40B4-BE49-F238E27FC236}">
                    <a16:creationId xmlns:a16="http://schemas.microsoft.com/office/drawing/2014/main" id="{1E6F16CE-375C-DB4D-BDED-1B6B722C6E04}"/>
                  </a:ext>
                </a:extLst>
              </p:cNvPr>
              <p:cNvPicPr/>
              <p:nvPr/>
            </p:nvPicPr>
            <p:blipFill>
              <a:blip r:embed="rId25"/>
              <a:stretch>
                <a:fillRect/>
              </a:stretch>
            </p:blipFill>
            <p:spPr>
              <a:xfrm>
                <a:off x="4066012" y="1619139"/>
                <a:ext cx="3536640" cy="732960"/>
              </a:xfrm>
              <a:prstGeom prst="rect">
                <a:avLst/>
              </a:prstGeom>
            </p:spPr>
          </p:pic>
        </mc:Fallback>
      </mc:AlternateContent>
    </p:spTree>
    <p:extLst>
      <p:ext uri="{BB962C8B-B14F-4D97-AF65-F5344CB8AC3E}">
        <p14:creationId xmlns:p14="http://schemas.microsoft.com/office/powerpoint/2010/main" val="1272114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F7D9-6CF1-AC42-8CE6-FF278EFDF40B}"/>
              </a:ext>
            </a:extLst>
          </p:cNvPr>
          <p:cNvSpPr>
            <a:spLocks noGrp="1"/>
          </p:cNvSpPr>
          <p:nvPr>
            <p:ph type="title"/>
          </p:nvPr>
        </p:nvSpPr>
        <p:spPr>
          <a:xfrm>
            <a:off x="0" y="63506"/>
            <a:ext cx="12192000" cy="1325563"/>
          </a:xfrm>
        </p:spPr>
        <p:txBody>
          <a:bodyPr>
            <a:normAutofit/>
          </a:bodyPr>
          <a:lstStyle/>
          <a:p>
            <a:pPr algn="ctr"/>
            <a:r>
              <a:rPr lang="en-US" sz="3200" dirty="0">
                <a:solidFill>
                  <a:srgbClr val="7030A0"/>
                </a:solidFill>
              </a:rPr>
              <a:t>COVID-19 pathogenesis</a:t>
            </a:r>
          </a:p>
        </p:txBody>
      </p:sp>
      <p:sp>
        <p:nvSpPr>
          <p:cNvPr id="6" name="TextBox 5">
            <a:extLst>
              <a:ext uri="{FF2B5EF4-FFF2-40B4-BE49-F238E27FC236}">
                <a16:creationId xmlns:a16="http://schemas.microsoft.com/office/drawing/2014/main" id="{90439B66-FCC9-8A48-AE9C-8E4DC0C54876}"/>
              </a:ext>
            </a:extLst>
          </p:cNvPr>
          <p:cNvSpPr txBox="1"/>
          <p:nvPr/>
        </p:nvSpPr>
        <p:spPr>
          <a:xfrm>
            <a:off x="0" y="2386426"/>
            <a:ext cx="2271327" cy="923330"/>
          </a:xfrm>
          <a:prstGeom prst="rect">
            <a:avLst/>
          </a:prstGeom>
          <a:noFill/>
        </p:spPr>
        <p:txBody>
          <a:bodyPr wrap="none" rtlCol="0">
            <a:spAutoFit/>
          </a:bodyPr>
          <a:lstStyle/>
          <a:p>
            <a:r>
              <a:rPr lang="en-US" dirty="0"/>
              <a:t>ACE2 receptor on </a:t>
            </a:r>
          </a:p>
          <a:p>
            <a:r>
              <a:rPr lang="en-US" dirty="0"/>
              <a:t>Pulmonary epithelium</a:t>
            </a:r>
          </a:p>
          <a:p>
            <a:r>
              <a:rPr lang="en-US" dirty="0"/>
              <a:t>&amp; endothelium</a:t>
            </a:r>
          </a:p>
        </p:txBody>
      </p:sp>
      <p:sp>
        <p:nvSpPr>
          <p:cNvPr id="7" name="TextBox 6">
            <a:extLst>
              <a:ext uri="{FF2B5EF4-FFF2-40B4-BE49-F238E27FC236}">
                <a16:creationId xmlns:a16="http://schemas.microsoft.com/office/drawing/2014/main" id="{138E2DDB-2D33-6E4E-8B42-F2E451A920C9}"/>
              </a:ext>
            </a:extLst>
          </p:cNvPr>
          <p:cNvSpPr txBox="1"/>
          <p:nvPr/>
        </p:nvSpPr>
        <p:spPr>
          <a:xfrm>
            <a:off x="3851239" y="3002689"/>
            <a:ext cx="3942682" cy="1754326"/>
          </a:xfrm>
          <a:prstGeom prst="rect">
            <a:avLst/>
          </a:prstGeom>
          <a:noFill/>
        </p:spPr>
        <p:txBody>
          <a:bodyPr wrap="none" rtlCol="0">
            <a:spAutoFit/>
          </a:bodyPr>
          <a:lstStyle/>
          <a:p>
            <a:endParaRPr lang="en-US" dirty="0"/>
          </a:p>
          <a:p>
            <a:r>
              <a:rPr lang="en-US" dirty="0"/>
              <a:t>In a minority (5%)</a:t>
            </a:r>
          </a:p>
          <a:p>
            <a:r>
              <a:rPr lang="en-US" dirty="0"/>
              <a:t>COVID-19 pneumonia</a:t>
            </a:r>
          </a:p>
          <a:p>
            <a:r>
              <a:rPr lang="en-US" dirty="0"/>
              <a:t>Massive inflammatory response</a:t>
            </a:r>
          </a:p>
          <a:p>
            <a:r>
              <a:rPr lang="en-US" dirty="0"/>
              <a:t>Cytokine storm/macrophage activation </a:t>
            </a:r>
          </a:p>
          <a:p>
            <a:endParaRPr lang="en-US" dirty="0"/>
          </a:p>
        </p:txBody>
      </p:sp>
      <p:pic>
        <p:nvPicPr>
          <p:cNvPr id="4" name="Picture 3" descr="A close up of a plant&#10;&#10;Description automatically generated">
            <a:extLst>
              <a:ext uri="{FF2B5EF4-FFF2-40B4-BE49-F238E27FC236}">
                <a16:creationId xmlns:a16="http://schemas.microsoft.com/office/drawing/2014/main" id="{7EED675D-D18C-EA43-ADD9-B33D0D90503D}"/>
              </a:ext>
            </a:extLst>
          </p:cNvPr>
          <p:cNvPicPr>
            <a:picLocks noChangeAspect="1"/>
          </p:cNvPicPr>
          <p:nvPr/>
        </p:nvPicPr>
        <p:blipFill>
          <a:blip r:embed="rId2"/>
          <a:stretch>
            <a:fillRect/>
          </a:stretch>
        </p:blipFill>
        <p:spPr>
          <a:xfrm>
            <a:off x="497302" y="923935"/>
            <a:ext cx="2271327" cy="1271943"/>
          </a:xfrm>
          <a:prstGeom prst="rect">
            <a:avLst/>
          </a:prstGeom>
        </p:spPr>
      </p:pic>
      <p:pic>
        <p:nvPicPr>
          <p:cNvPr id="11" name="Picture 10" descr="A close up of text on a white background&#10;&#10;Description automatically generated">
            <a:extLst>
              <a:ext uri="{FF2B5EF4-FFF2-40B4-BE49-F238E27FC236}">
                <a16:creationId xmlns:a16="http://schemas.microsoft.com/office/drawing/2014/main" id="{9A218DF1-FCE9-5C4B-9595-48A9D3642F46}"/>
              </a:ext>
            </a:extLst>
          </p:cNvPr>
          <p:cNvPicPr>
            <a:picLocks noChangeAspect="1"/>
          </p:cNvPicPr>
          <p:nvPr/>
        </p:nvPicPr>
        <p:blipFill>
          <a:blip r:embed="rId3"/>
          <a:stretch>
            <a:fillRect/>
          </a:stretch>
        </p:blipFill>
        <p:spPr>
          <a:xfrm>
            <a:off x="2366252" y="2032109"/>
            <a:ext cx="1484987" cy="1506323"/>
          </a:xfrm>
          <a:prstGeom prst="rect">
            <a:avLst/>
          </a:prstGeom>
        </p:spPr>
      </p:pic>
      <p:pic>
        <p:nvPicPr>
          <p:cNvPr id="13" name="Picture 12" descr="A picture containing indoor, plate, table, white&#10;&#10;Description automatically generated">
            <a:extLst>
              <a:ext uri="{FF2B5EF4-FFF2-40B4-BE49-F238E27FC236}">
                <a16:creationId xmlns:a16="http://schemas.microsoft.com/office/drawing/2014/main" id="{54788362-335F-2F4E-8B06-1C61E58B96EC}"/>
              </a:ext>
            </a:extLst>
          </p:cNvPr>
          <p:cNvPicPr>
            <a:picLocks noChangeAspect="1"/>
          </p:cNvPicPr>
          <p:nvPr/>
        </p:nvPicPr>
        <p:blipFill>
          <a:blip r:embed="rId4"/>
          <a:stretch>
            <a:fillRect/>
          </a:stretch>
        </p:blipFill>
        <p:spPr>
          <a:xfrm>
            <a:off x="7793921" y="3046659"/>
            <a:ext cx="1666386" cy="1666386"/>
          </a:xfrm>
          <a:prstGeom prst="rect">
            <a:avLst/>
          </a:prstGeom>
        </p:spPr>
      </p:pic>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948B861C-A6CA-8E4E-966E-E7867FD7E817}"/>
                  </a:ext>
                </a:extLst>
              </p14:cNvPr>
              <p14:cNvContentPartPr/>
              <p14:nvPr/>
            </p14:nvContentPartPr>
            <p14:xfrm>
              <a:off x="2234374" y="1226491"/>
              <a:ext cx="973440" cy="659880"/>
            </p14:xfrm>
          </p:contentPart>
        </mc:Choice>
        <mc:Fallback xmlns="">
          <p:pic>
            <p:nvPicPr>
              <p:cNvPr id="16" name="Ink 15">
                <a:extLst>
                  <a:ext uri="{FF2B5EF4-FFF2-40B4-BE49-F238E27FC236}">
                    <a16:creationId xmlns:a16="http://schemas.microsoft.com/office/drawing/2014/main" id="{948B861C-A6CA-8E4E-966E-E7867FD7E817}"/>
                  </a:ext>
                </a:extLst>
              </p:cNvPr>
              <p:cNvPicPr/>
              <p:nvPr/>
            </p:nvPicPr>
            <p:blipFill>
              <a:blip r:embed="rId6"/>
              <a:stretch>
                <a:fillRect/>
              </a:stretch>
            </p:blipFill>
            <p:spPr>
              <a:xfrm>
                <a:off x="2225734" y="1217851"/>
                <a:ext cx="991080" cy="677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23E8A45E-0F5A-AB4B-9745-BD45425BE0B3}"/>
                  </a:ext>
                </a:extLst>
              </p14:cNvPr>
              <p14:cNvContentPartPr/>
              <p14:nvPr/>
            </p14:nvContentPartPr>
            <p14:xfrm>
              <a:off x="4086574" y="3021811"/>
              <a:ext cx="3467160" cy="419760"/>
            </p14:xfrm>
          </p:contentPart>
        </mc:Choice>
        <mc:Fallback xmlns="">
          <p:pic>
            <p:nvPicPr>
              <p:cNvPr id="17" name="Ink 16">
                <a:extLst>
                  <a:ext uri="{FF2B5EF4-FFF2-40B4-BE49-F238E27FC236}">
                    <a16:creationId xmlns:a16="http://schemas.microsoft.com/office/drawing/2014/main" id="{23E8A45E-0F5A-AB4B-9745-BD45425BE0B3}"/>
                  </a:ext>
                </a:extLst>
              </p:cNvPr>
              <p:cNvPicPr/>
              <p:nvPr/>
            </p:nvPicPr>
            <p:blipFill>
              <a:blip r:embed="rId8"/>
              <a:stretch>
                <a:fillRect/>
              </a:stretch>
            </p:blipFill>
            <p:spPr>
              <a:xfrm>
                <a:off x="4077574" y="3012811"/>
                <a:ext cx="3484800" cy="437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52C13467-9F43-CB47-8560-3311631E2B5B}"/>
                  </a:ext>
                </a:extLst>
              </p14:cNvPr>
              <p14:cNvContentPartPr/>
              <p14:nvPr/>
            </p14:nvContentPartPr>
            <p14:xfrm>
              <a:off x="2822974" y="5663131"/>
              <a:ext cx="360" cy="360"/>
            </p14:xfrm>
          </p:contentPart>
        </mc:Choice>
        <mc:Fallback xmlns="">
          <p:pic>
            <p:nvPicPr>
              <p:cNvPr id="19" name="Ink 18">
                <a:extLst>
                  <a:ext uri="{FF2B5EF4-FFF2-40B4-BE49-F238E27FC236}">
                    <a16:creationId xmlns:a16="http://schemas.microsoft.com/office/drawing/2014/main" id="{52C13467-9F43-CB47-8560-3311631E2B5B}"/>
                  </a:ext>
                </a:extLst>
              </p:cNvPr>
              <p:cNvPicPr/>
              <p:nvPr/>
            </p:nvPicPr>
            <p:blipFill>
              <a:blip r:embed="rId12"/>
              <a:stretch>
                <a:fillRect/>
              </a:stretch>
            </p:blipFill>
            <p:spPr>
              <a:xfrm>
                <a:off x="2813974" y="5654131"/>
                <a:ext cx="18000" cy="18000"/>
              </a:xfrm>
              <a:prstGeom prst="rect">
                <a:avLst/>
              </a:prstGeom>
            </p:spPr>
          </p:pic>
        </mc:Fallback>
      </mc:AlternateContent>
      <p:grpSp>
        <p:nvGrpSpPr>
          <p:cNvPr id="20" name="Group 19">
            <a:extLst>
              <a:ext uri="{FF2B5EF4-FFF2-40B4-BE49-F238E27FC236}">
                <a16:creationId xmlns:a16="http://schemas.microsoft.com/office/drawing/2014/main" id="{4ADD0A07-2069-8346-B0A4-B78AE666E199}"/>
              </a:ext>
            </a:extLst>
          </p:cNvPr>
          <p:cNvGrpSpPr/>
          <p:nvPr/>
        </p:nvGrpSpPr>
        <p:grpSpPr>
          <a:xfrm>
            <a:off x="2767894" y="5605171"/>
            <a:ext cx="2855880" cy="286560"/>
            <a:chOff x="2767894" y="5605171"/>
            <a:chExt cx="2855880" cy="286560"/>
          </a:xfrm>
        </p:grpSpPr>
        <mc:AlternateContent xmlns:mc="http://schemas.openxmlformats.org/markup-compatibility/2006" xmlns:p14="http://schemas.microsoft.com/office/powerpoint/2010/main">
          <mc:Choice Requires="p14">
            <p:contentPart p14:bwMode="auto" r:id="rId13">
              <p14:nvContentPartPr>
                <p14:cNvPr id="3" name="Ink 2">
                  <a:extLst>
                    <a:ext uri="{FF2B5EF4-FFF2-40B4-BE49-F238E27FC236}">
                      <a16:creationId xmlns:a16="http://schemas.microsoft.com/office/drawing/2014/main" id="{838AF56D-E2E4-4344-AF92-BCF4BAA23CD1}"/>
                    </a:ext>
                  </a:extLst>
                </p14:cNvPr>
                <p14:cNvContentPartPr/>
                <p14:nvPr/>
              </p14:nvContentPartPr>
              <p14:xfrm>
                <a:off x="4073614" y="5741611"/>
                <a:ext cx="360" cy="360"/>
              </p14:xfrm>
            </p:contentPart>
          </mc:Choice>
          <mc:Fallback xmlns="">
            <p:pic>
              <p:nvPicPr>
                <p:cNvPr id="3" name="Ink 2">
                  <a:extLst>
                    <a:ext uri="{FF2B5EF4-FFF2-40B4-BE49-F238E27FC236}">
                      <a16:creationId xmlns:a16="http://schemas.microsoft.com/office/drawing/2014/main" id="{838AF56D-E2E4-4344-AF92-BCF4BAA23CD1}"/>
                    </a:ext>
                  </a:extLst>
                </p:cNvPr>
                <p:cNvPicPr/>
                <p:nvPr/>
              </p:nvPicPr>
              <p:blipFill>
                <a:blip r:embed="rId12"/>
                <a:stretch>
                  <a:fillRect/>
                </a:stretch>
              </p:blipFill>
              <p:spPr>
                <a:xfrm>
                  <a:off x="4064614" y="573261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 name="Ink 4">
                  <a:extLst>
                    <a:ext uri="{FF2B5EF4-FFF2-40B4-BE49-F238E27FC236}">
                      <a16:creationId xmlns:a16="http://schemas.microsoft.com/office/drawing/2014/main" id="{E562055E-C183-314E-98AE-B687F9548AD1}"/>
                    </a:ext>
                  </a:extLst>
                </p14:cNvPr>
                <p14:cNvContentPartPr/>
                <p14:nvPr/>
              </p14:nvContentPartPr>
              <p14:xfrm>
                <a:off x="5623414" y="5891371"/>
                <a:ext cx="360" cy="360"/>
              </p14:xfrm>
            </p:contentPart>
          </mc:Choice>
          <mc:Fallback xmlns="">
            <p:pic>
              <p:nvPicPr>
                <p:cNvPr id="5" name="Ink 4">
                  <a:extLst>
                    <a:ext uri="{FF2B5EF4-FFF2-40B4-BE49-F238E27FC236}">
                      <a16:creationId xmlns:a16="http://schemas.microsoft.com/office/drawing/2014/main" id="{E562055E-C183-314E-98AE-B687F9548AD1}"/>
                    </a:ext>
                  </a:extLst>
                </p:cNvPr>
                <p:cNvPicPr/>
                <p:nvPr/>
              </p:nvPicPr>
              <p:blipFill>
                <a:blip r:embed="rId12"/>
                <a:stretch>
                  <a:fillRect/>
                </a:stretch>
              </p:blipFill>
              <p:spPr>
                <a:xfrm>
                  <a:off x="5614414" y="588273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37B1F740-73F7-FE49-8989-904216C811C0}"/>
                    </a:ext>
                  </a:extLst>
                </p14:cNvPr>
                <p14:cNvContentPartPr/>
                <p14:nvPr/>
              </p14:nvContentPartPr>
              <p14:xfrm>
                <a:off x="2767894" y="5605171"/>
                <a:ext cx="360" cy="360"/>
              </p14:xfrm>
            </p:contentPart>
          </mc:Choice>
          <mc:Fallback xmlns="">
            <p:pic>
              <p:nvPicPr>
                <p:cNvPr id="10" name="Ink 9">
                  <a:extLst>
                    <a:ext uri="{FF2B5EF4-FFF2-40B4-BE49-F238E27FC236}">
                      <a16:creationId xmlns:a16="http://schemas.microsoft.com/office/drawing/2014/main" id="{37B1F740-73F7-FE49-8989-904216C811C0}"/>
                    </a:ext>
                  </a:extLst>
                </p:cNvPr>
                <p:cNvPicPr/>
                <p:nvPr/>
              </p:nvPicPr>
              <p:blipFill>
                <a:blip r:embed="rId12"/>
                <a:stretch>
                  <a:fillRect/>
                </a:stretch>
              </p:blipFill>
              <p:spPr>
                <a:xfrm>
                  <a:off x="2758894" y="5596171"/>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D7489D93-4714-A64A-9D8E-11DDC4F2EBB9}"/>
                  </a:ext>
                </a:extLst>
              </p14:cNvPr>
              <p14:cNvContentPartPr/>
              <p14:nvPr/>
            </p14:nvContentPartPr>
            <p14:xfrm>
              <a:off x="7171772" y="6552254"/>
              <a:ext cx="360" cy="360"/>
            </p14:xfrm>
          </p:contentPart>
        </mc:Choice>
        <mc:Fallback xmlns="">
          <p:pic>
            <p:nvPicPr>
              <p:cNvPr id="22" name="Ink 21">
                <a:extLst>
                  <a:ext uri="{FF2B5EF4-FFF2-40B4-BE49-F238E27FC236}">
                    <a16:creationId xmlns:a16="http://schemas.microsoft.com/office/drawing/2014/main" id="{D7489D93-4714-A64A-9D8E-11DDC4F2EBB9}"/>
                  </a:ext>
                </a:extLst>
              </p:cNvPr>
              <p:cNvPicPr/>
              <p:nvPr/>
            </p:nvPicPr>
            <p:blipFill>
              <a:blip r:embed="rId12"/>
              <a:stretch>
                <a:fillRect/>
              </a:stretch>
            </p:blipFill>
            <p:spPr>
              <a:xfrm>
                <a:off x="7162772" y="654325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5E970422-C136-0747-A17B-CEC7EF3A3E68}"/>
                  </a:ext>
                </a:extLst>
              </p14:cNvPr>
              <p14:cNvContentPartPr/>
              <p14:nvPr/>
            </p14:nvContentPartPr>
            <p14:xfrm>
              <a:off x="7943974" y="1456492"/>
              <a:ext cx="8280" cy="4320"/>
            </p14:xfrm>
          </p:contentPart>
        </mc:Choice>
        <mc:Fallback xmlns="">
          <p:pic>
            <p:nvPicPr>
              <p:cNvPr id="14" name="Ink 13">
                <a:extLst>
                  <a:ext uri="{FF2B5EF4-FFF2-40B4-BE49-F238E27FC236}">
                    <a16:creationId xmlns:a16="http://schemas.microsoft.com/office/drawing/2014/main" id="{5E970422-C136-0747-A17B-CEC7EF3A3E68}"/>
                  </a:ext>
                </a:extLst>
              </p:cNvPr>
              <p:cNvPicPr/>
              <p:nvPr/>
            </p:nvPicPr>
            <p:blipFill>
              <a:blip r:embed="rId18"/>
              <a:stretch>
                <a:fillRect/>
              </a:stretch>
            </p:blipFill>
            <p:spPr>
              <a:xfrm>
                <a:off x="7935334" y="1447492"/>
                <a:ext cx="25920" cy="21960"/>
              </a:xfrm>
              <a:prstGeom prst="rect">
                <a:avLst/>
              </a:prstGeom>
            </p:spPr>
          </p:pic>
        </mc:Fallback>
      </mc:AlternateContent>
      <p:sp>
        <p:nvSpPr>
          <p:cNvPr id="23" name="TextBox 22">
            <a:extLst>
              <a:ext uri="{FF2B5EF4-FFF2-40B4-BE49-F238E27FC236}">
                <a16:creationId xmlns:a16="http://schemas.microsoft.com/office/drawing/2014/main" id="{F5994798-1BE7-D64F-AA78-439806E025CA}"/>
              </a:ext>
            </a:extLst>
          </p:cNvPr>
          <p:cNvSpPr txBox="1"/>
          <p:nvPr/>
        </p:nvSpPr>
        <p:spPr>
          <a:xfrm>
            <a:off x="7793921" y="1226491"/>
            <a:ext cx="3864391" cy="1200329"/>
          </a:xfrm>
          <a:prstGeom prst="rect">
            <a:avLst/>
          </a:prstGeom>
          <a:noFill/>
        </p:spPr>
        <p:txBody>
          <a:bodyPr wrap="none" rtlCol="0">
            <a:spAutoFit/>
          </a:bodyPr>
          <a:lstStyle/>
          <a:p>
            <a:r>
              <a:rPr lang="en-US" dirty="0"/>
              <a:t>Asymptomatic</a:t>
            </a:r>
          </a:p>
          <a:p>
            <a:r>
              <a:rPr lang="en-US" dirty="0"/>
              <a:t>Minor infection </a:t>
            </a:r>
          </a:p>
          <a:p>
            <a:r>
              <a:rPr lang="en-US" dirty="0"/>
              <a:t>7-10 days fever &amp;/or flu-like symptoms </a:t>
            </a:r>
          </a:p>
          <a:p>
            <a:r>
              <a:rPr lang="en-US" dirty="0"/>
              <a:t>anosmia</a:t>
            </a:r>
          </a:p>
        </p:txBody>
      </p:sp>
      <mc:AlternateContent xmlns:mc="http://schemas.openxmlformats.org/markup-compatibility/2006" xmlns:p14="http://schemas.microsoft.com/office/powerpoint/2010/main">
        <mc:Choice Requires="p14">
          <p:contentPart p14:bwMode="auto" r:id="rId19">
            <p14:nvContentPartPr>
              <p14:cNvPr id="29" name="Ink 28">
                <a:extLst>
                  <a:ext uri="{FF2B5EF4-FFF2-40B4-BE49-F238E27FC236}">
                    <a16:creationId xmlns:a16="http://schemas.microsoft.com/office/drawing/2014/main" id="{9FE58275-3C46-9543-92CD-3E4DBEC831C9}"/>
                  </a:ext>
                </a:extLst>
              </p14:cNvPr>
              <p14:cNvContentPartPr/>
              <p14:nvPr/>
            </p14:nvContentPartPr>
            <p14:xfrm>
              <a:off x="7193734" y="5086732"/>
              <a:ext cx="360" cy="360"/>
            </p14:xfrm>
          </p:contentPart>
        </mc:Choice>
        <mc:Fallback xmlns="">
          <p:pic>
            <p:nvPicPr>
              <p:cNvPr id="29" name="Ink 28">
                <a:extLst>
                  <a:ext uri="{FF2B5EF4-FFF2-40B4-BE49-F238E27FC236}">
                    <a16:creationId xmlns:a16="http://schemas.microsoft.com/office/drawing/2014/main" id="{9FE58275-3C46-9543-92CD-3E4DBEC831C9}"/>
                  </a:ext>
                </a:extLst>
              </p:cNvPr>
              <p:cNvPicPr/>
              <p:nvPr/>
            </p:nvPicPr>
            <p:blipFill>
              <a:blip r:embed="rId20"/>
              <a:stretch>
                <a:fillRect/>
              </a:stretch>
            </p:blipFill>
            <p:spPr>
              <a:xfrm>
                <a:off x="7185094" y="50780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0" name="Ink 29">
                <a:extLst>
                  <a:ext uri="{FF2B5EF4-FFF2-40B4-BE49-F238E27FC236}">
                    <a16:creationId xmlns:a16="http://schemas.microsoft.com/office/drawing/2014/main" id="{27EECB34-1C29-864E-A8B6-F96823A8E1C0}"/>
                  </a:ext>
                </a:extLst>
              </p14:cNvPr>
              <p14:cNvContentPartPr/>
              <p14:nvPr/>
            </p14:nvContentPartPr>
            <p14:xfrm>
              <a:off x="8071414" y="5417212"/>
              <a:ext cx="360" cy="360"/>
            </p14:xfrm>
          </p:contentPart>
        </mc:Choice>
        <mc:Fallback xmlns="">
          <p:pic>
            <p:nvPicPr>
              <p:cNvPr id="30" name="Ink 29">
                <a:extLst>
                  <a:ext uri="{FF2B5EF4-FFF2-40B4-BE49-F238E27FC236}">
                    <a16:creationId xmlns:a16="http://schemas.microsoft.com/office/drawing/2014/main" id="{27EECB34-1C29-864E-A8B6-F96823A8E1C0}"/>
                  </a:ext>
                </a:extLst>
              </p:cNvPr>
              <p:cNvPicPr/>
              <p:nvPr/>
            </p:nvPicPr>
            <p:blipFill>
              <a:blip r:embed="rId20"/>
              <a:stretch>
                <a:fillRect/>
              </a:stretch>
            </p:blipFill>
            <p:spPr>
              <a:xfrm>
                <a:off x="8062414" y="54085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1" name="Ink 30">
                <a:extLst>
                  <a:ext uri="{FF2B5EF4-FFF2-40B4-BE49-F238E27FC236}">
                    <a16:creationId xmlns:a16="http://schemas.microsoft.com/office/drawing/2014/main" id="{D191A443-CAB3-4648-A1EF-201226616642}"/>
                  </a:ext>
                </a:extLst>
              </p14:cNvPr>
              <p14:cNvContentPartPr/>
              <p14:nvPr/>
            </p14:nvContentPartPr>
            <p14:xfrm>
              <a:off x="7494694" y="5188972"/>
              <a:ext cx="360" cy="360"/>
            </p14:xfrm>
          </p:contentPart>
        </mc:Choice>
        <mc:Fallback xmlns="">
          <p:pic>
            <p:nvPicPr>
              <p:cNvPr id="31" name="Ink 30">
                <a:extLst>
                  <a:ext uri="{FF2B5EF4-FFF2-40B4-BE49-F238E27FC236}">
                    <a16:creationId xmlns:a16="http://schemas.microsoft.com/office/drawing/2014/main" id="{D191A443-CAB3-4648-A1EF-201226616642}"/>
                  </a:ext>
                </a:extLst>
              </p:cNvPr>
              <p:cNvPicPr/>
              <p:nvPr/>
            </p:nvPicPr>
            <p:blipFill>
              <a:blip r:embed="rId20"/>
              <a:stretch>
                <a:fillRect/>
              </a:stretch>
            </p:blipFill>
            <p:spPr>
              <a:xfrm>
                <a:off x="7485694" y="51803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Ink 31">
                <a:extLst>
                  <a:ext uri="{FF2B5EF4-FFF2-40B4-BE49-F238E27FC236}">
                    <a16:creationId xmlns:a16="http://schemas.microsoft.com/office/drawing/2014/main" id="{1D30B220-D1F1-0E45-8D82-EACE955F3DA5}"/>
                  </a:ext>
                </a:extLst>
              </p14:cNvPr>
              <p14:cNvContentPartPr/>
              <p14:nvPr/>
            </p14:nvContentPartPr>
            <p14:xfrm>
              <a:off x="9041254" y="5512612"/>
              <a:ext cx="360" cy="360"/>
            </p14:xfrm>
          </p:contentPart>
        </mc:Choice>
        <mc:Fallback xmlns="">
          <p:pic>
            <p:nvPicPr>
              <p:cNvPr id="32" name="Ink 31">
                <a:extLst>
                  <a:ext uri="{FF2B5EF4-FFF2-40B4-BE49-F238E27FC236}">
                    <a16:creationId xmlns:a16="http://schemas.microsoft.com/office/drawing/2014/main" id="{1D30B220-D1F1-0E45-8D82-EACE955F3DA5}"/>
                  </a:ext>
                </a:extLst>
              </p:cNvPr>
              <p:cNvPicPr/>
              <p:nvPr/>
            </p:nvPicPr>
            <p:blipFill>
              <a:blip r:embed="rId20"/>
              <a:stretch>
                <a:fillRect/>
              </a:stretch>
            </p:blipFill>
            <p:spPr>
              <a:xfrm>
                <a:off x="9032254" y="55039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4" name="Ink 33">
                <a:extLst>
                  <a:ext uri="{FF2B5EF4-FFF2-40B4-BE49-F238E27FC236}">
                    <a16:creationId xmlns:a16="http://schemas.microsoft.com/office/drawing/2014/main" id="{1E6F16CE-375C-DB4D-BDED-1B6B722C6E04}"/>
                  </a:ext>
                </a:extLst>
              </p14:cNvPr>
              <p14:cNvContentPartPr/>
              <p14:nvPr/>
            </p14:nvContentPartPr>
            <p14:xfrm>
              <a:off x="4075012" y="1628139"/>
              <a:ext cx="3519000" cy="715320"/>
            </p14:xfrm>
          </p:contentPart>
        </mc:Choice>
        <mc:Fallback xmlns="">
          <p:pic>
            <p:nvPicPr>
              <p:cNvPr id="34" name="Ink 33">
                <a:extLst>
                  <a:ext uri="{FF2B5EF4-FFF2-40B4-BE49-F238E27FC236}">
                    <a16:creationId xmlns:a16="http://schemas.microsoft.com/office/drawing/2014/main" id="{1E6F16CE-375C-DB4D-BDED-1B6B722C6E04}"/>
                  </a:ext>
                </a:extLst>
              </p:cNvPr>
              <p:cNvPicPr/>
              <p:nvPr/>
            </p:nvPicPr>
            <p:blipFill>
              <a:blip r:embed="rId25"/>
              <a:stretch>
                <a:fillRect/>
              </a:stretch>
            </p:blipFill>
            <p:spPr>
              <a:xfrm>
                <a:off x="4066012" y="1619139"/>
                <a:ext cx="3536640" cy="732960"/>
              </a:xfrm>
              <a:prstGeom prst="rect">
                <a:avLst/>
              </a:prstGeom>
            </p:spPr>
          </p:pic>
        </mc:Fallback>
      </mc:AlternateContent>
    </p:spTree>
    <p:extLst>
      <p:ext uri="{BB962C8B-B14F-4D97-AF65-F5344CB8AC3E}">
        <p14:creationId xmlns:p14="http://schemas.microsoft.com/office/powerpoint/2010/main" val="828367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ADAA-6681-4B88-94AB-7658BBD1BA70}"/>
              </a:ext>
            </a:extLst>
          </p:cNvPr>
          <p:cNvSpPr>
            <a:spLocks noGrp="1"/>
          </p:cNvSpPr>
          <p:nvPr>
            <p:ph type="title"/>
          </p:nvPr>
        </p:nvSpPr>
        <p:spPr/>
        <p:txBody>
          <a:bodyPr/>
          <a:lstStyle/>
          <a:p>
            <a:pPr algn="ctr"/>
            <a:r>
              <a:rPr lang="en-GB" dirty="0" err="1">
                <a:solidFill>
                  <a:srgbClr val="7030A0"/>
                </a:solidFill>
              </a:rPr>
              <a:t>Thromboinflammation</a:t>
            </a:r>
            <a:r>
              <a:rPr lang="en-GB" dirty="0">
                <a:solidFill>
                  <a:srgbClr val="7030A0"/>
                </a:solidFill>
              </a:rPr>
              <a:t>- what is the correct definition?</a:t>
            </a:r>
          </a:p>
        </p:txBody>
      </p:sp>
      <p:sp>
        <p:nvSpPr>
          <p:cNvPr id="3" name="Content Placeholder 2">
            <a:extLst>
              <a:ext uri="{FF2B5EF4-FFF2-40B4-BE49-F238E27FC236}">
                <a16:creationId xmlns:a16="http://schemas.microsoft.com/office/drawing/2014/main" id="{FCA11BFB-ED71-43E0-8551-D31A20299114}"/>
              </a:ext>
            </a:extLst>
          </p:cNvPr>
          <p:cNvSpPr>
            <a:spLocks noGrp="1"/>
          </p:cNvSpPr>
          <p:nvPr>
            <p:ph sz="half" idx="1"/>
          </p:nvPr>
        </p:nvSpPr>
        <p:spPr/>
        <p:txBody>
          <a:bodyPr>
            <a:normAutofit fontScale="55000" lnSpcReduction="20000"/>
          </a:bodyPr>
          <a:lstStyle/>
          <a:p>
            <a:r>
              <a:rPr lang="en-GB" dirty="0" err="1"/>
              <a:t>Thromboinflammation</a:t>
            </a:r>
            <a:r>
              <a:rPr lang="en-GB" dirty="0"/>
              <a:t> is a pathological condition characterized by the concurrence of thrombosis, inflammation, and vascular leakage/bleeding, which induce and exacerbate each other leading to tissue/organ injury and death. </a:t>
            </a:r>
            <a:r>
              <a:rPr lang="en-GB" dirty="0" err="1"/>
              <a:t>Thromboinflammation</a:t>
            </a:r>
            <a:r>
              <a:rPr lang="en-GB" dirty="0"/>
              <a:t> may occur in a wide range of inflammatory and cardiovascular/pulmonary diseases, including severe infection (</a:t>
            </a:r>
            <a:r>
              <a:rPr lang="en-GB" dirty="0" err="1"/>
              <a:t>eg</a:t>
            </a:r>
            <a:r>
              <a:rPr lang="en-GB" dirty="0"/>
              <a:t>, sepsis and severe COVID-19), acute respiratory distress syndrome (ARDS), ischemia-reperfusion injury following myocardial infarction, organ transplant and acute kidney ischemia, cardiac arrest, severe injury, autoimmune diseases, thrombosis (</a:t>
            </a:r>
            <a:r>
              <a:rPr lang="en-GB" dirty="0" err="1"/>
              <a:t>eg</a:t>
            </a:r>
            <a:r>
              <a:rPr lang="en-GB" dirty="0"/>
              <a:t>, deep vein thrombosis), and atherosclerosis.</a:t>
            </a:r>
            <a:r>
              <a:rPr lang="en-GB" baseline="30000" dirty="0">
                <a:hlinkClick r:id="rId2"/>
              </a:rPr>
              <a:t>1</a:t>
            </a:r>
            <a:r>
              <a:rPr lang="en-GB" baseline="30000" dirty="0"/>
              <a:t>,</a:t>
            </a:r>
            <a:r>
              <a:rPr lang="en-GB" baseline="30000" dirty="0">
                <a:hlinkClick r:id="rId3"/>
              </a:rPr>
              <a:t>2</a:t>
            </a:r>
            <a:r>
              <a:rPr lang="en-GB" dirty="0"/>
              <a:t> </a:t>
            </a:r>
            <a:r>
              <a:rPr lang="en-GB" dirty="0" err="1"/>
              <a:t>Thromboinflammation</a:t>
            </a:r>
            <a:r>
              <a:rPr lang="en-GB" dirty="0"/>
              <a:t> can be acute and chronic and can be severe with high mortality and morbidity. Despite many years of intensive efforts and development of anti-inflammatory and antithrombotic drugs, there is still no current drug available that is convincingly effective in the treatment of </a:t>
            </a:r>
            <a:r>
              <a:rPr lang="en-GB" dirty="0" err="1"/>
              <a:t>thromboinflammation</a:t>
            </a:r>
            <a:r>
              <a:rPr lang="en-GB" dirty="0"/>
              <a:t>. The reason for the ineffectiveness of many anti-inflammatory and antithrombotic drugs is unclear. However, past and recent studies and clinical trials shed mechanistic light and raise hopes for new therapeutic concepts and drugs. </a:t>
            </a:r>
          </a:p>
          <a:p>
            <a:r>
              <a:rPr lang="en-GB" dirty="0"/>
              <a:t>Mack A et al</a:t>
            </a:r>
          </a:p>
        </p:txBody>
      </p:sp>
      <p:sp>
        <p:nvSpPr>
          <p:cNvPr id="4" name="Content Placeholder 3">
            <a:extLst>
              <a:ext uri="{FF2B5EF4-FFF2-40B4-BE49-F238E27FC236}">
                <a16:creationId xmlns:a16="http://schemas.microsoft.com/office/drawing/2014/main" id="{5754611C-87B2-4FDD-AB98-424321C044EB}"/>
              </a:ext>
            </a:extLst>
          </p:cNvPr>
          <p:cNvSpPr>
            <a:spLocks noGrp="1"/>
          </p:cNvSpPr>
          <p:nvPr>
            <p:ph sz="half" idx="2"/>
          </p:nvPr>
        </p:nvSpPr>
        <p:spPr/>
        <p:txBody>
          <a:bodyPr>
            <a:normAutofit fontScale="55000" lnSpcReduction="20000"/>
          </a:bodyPr>
          <a:lstStyle/>
          <a:p>
            <a:r>
              <a:rPr lang="en-GB" dirty="0"/>
              <a:t>Inflammation and thrombosis are intricate and closely interconnected biological processes that are not yet fully understood and lack effective targeted therapeutic approaches. Thrombosis initiated by inflammatory responses, known as immunothrombosis, can confer advantages to the host by constraining the spread of pathogens within the bloodstream. Conversely, platelets and the coagulation cascade can influence inflammatory responses through interactions with immune cells, endothelium, or complement system. These interactions can lead to a state of heightened inflammation resulting from thrombotic processes, termed as </a:t>
            </a:r>
            <a:r>
              <a:rPr lang="en-GB" dirty="0" err="1"/>
              <a:t>thromboinflammation</a:t>
            </a:r>
            <a:r>
              <a:rPr lang="en-GB" dirty="0"/>
              <a:t>. </a:t>
            </a:r>
          </a:p>
          <a:p>
            <a:r>
              <a:rPr lang="en-GB" dirty="0" err="1"/>
              <a:t>Schrottmaier</a:t>
            </a:r>
            <a:r>
              <a:rPr lang="en-GB" dirty="0"/>
              <a:t> WC, </a:t>
            </a:r>
            <a:r>
              <a:rPr lang="en-GB" dirty="0" err="1"/>
              <a:t>Assinger</a:t>
            </a:r>
            <a:r>
              <a:rPr lang="en-GB" dirty="0"/>
              <a:t> A. The concept of </a:t>
            </a:r>
            <a:r>
              <a:rPr lang="en-GB" dirty="0" err="1"/>
              <a:t>thromboinflammation</a:t>
            </a:r>
            <a:r>
              <a:rPr lang="en-GB" dirty="0"/>
              <a:t>. </a:t>
            </a:r>
            <a:r>
              <a:rPr lang="en-GB" dirty="0" err="1"/>
              <a:t>Haemostaseologie</a:t>
            </a:r>
            <a:r>
              <a:rPr lang="en-GB" dirty="0"/>
              <a:t> 2024; 44: 21-30</a:t>
            </a:r>
          </a:p>
        </p:txBody>
      </p:sp>
    </p:spTree>
    <p:extLst>
      <p:ext uri="{BB962C8B-B14F-4D97-AF65-F5344CB8AC3E}">
        <p14:creationId xmlns:p14="http://schemas.microsoft.com/office/powerpoint/2010/main" val="2719858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F7D9-6CF1-AC42-8CE6-FF278EFDF40B}"/>
              </a:ext>
            </a:extLst>
          </p:cNvPr>
          <p:cNvSpPr>
            <a:spLocks noGrp="1"/>
          </p:cNvSpPr>
          <p:nvPr>
            <p:ph type="title"/>
          </p:nvPr>
        </p:nvSpPr>
        <p:spPr>
          <a:xfrm>
            <a:off x="0" y="63506"/>
            <a:ext cx="12192000" cy="1325563"/>
          </a:xfrm>
        </p:spPr>
        <p:txBody>
          <a:bodyPr>
            <a:normAutofit/>
          </a:bodyPr>
          <a:lstStyle/>
          <a:p>
            <a:pPr algn="ctr"/>
            <a:r>
              <a:rPr lang="en-US" sz="3200" dirty="0">
                <a:solidFill>
                  <a:srgbClr val="7030A0"/>
                </a:solidFill>
              </a:rPr>
              <a:t>COVID-19 pathogenesis</a:t>
            </a:r>
          </a:p>
        </p:txBody>
      </p:sp>
      <p:sp>
        <p:nvSpPr>
          <p:cNvPr id="6" name="TextBox 5">
            <a:extLst>
              <a:ext uri="{FF2B5EF4-FFF2-40B4-BE49-F238E27FC236}">
                <a16:creationId xmlns:a16="http://schemas.microsoft.com/office/drawing/2014/main" id="{90439B66-FCC9-8A48-AE9C-8E4DC0C54876}"/>
              </a:ext>
            </a:extLst>
          </p:cNvPr>
          <p:cNvSpPr txBox="1"/>
          <p:nvPr/>
        </p:nvSpPr>
        <p:spPr>
          <a:xfrm>
            <a:off x="0" y="2386426"/>
            <a:ext cx="2271327" cy="923330"/>
          </a:xfrm>
          <a:prstGeom prst="rect">
            <a:avLst/>
          </a:prstGeom>
          <a:noFill/>
        </p:spPr>
        <p:txBody>
          <a:bodyPr wrap="none" rtlCol="0">
            <a:spAutoFit/>
          </a:bodyPr>
          <a:lstStyle/>
          <a:p>
            <a:r>
              <a:rPr lang="en-US" dirty="0"/>
              <a:t>ACE2 receptor on </a:t>
            </a:r>
          </a:p>
          <a:p>
            <a:r>
              <a:rPr lang="en-US" dirty="0"/>
              <a:t>Pulmonary epithelium</a:t>
            </a:r>
          </a:p>
          <a:p>
            <a:r>
              <a:rPr lang="en-US" dirty="0"/>
              <a:t>&amp; endothelium</a:t>
            </a:r>
          </a:p>
        </p:txBody>
      </p:sp>
      <p:sp>
        <p:nvSpPr>
          <p:cNvPr id="7" name="TextBox 6">
            <a:extLst>
              <a:ext uri="{FF2B5EF4-FFF2-40B4-BE49-F238E27FC236}">
                <a16:creationId xmlns:a16="http://schemas.microsoft.com/office/drawing/2014/main" id="{138E2DDB-2D33-6E4E-8B42-F2E451A920C9}"/>
              </a:ext>
            </a:extLst>
          </p:cNvPr>
          <p:cNvSpPr txBox="1"/>
          <p:nvPr/>
        </p:nvSpPr>
        <p:spPr>
          <a:xfrm>
            <a:off x="3851239" y="3002689"/>
            <a:ext cx="3942682" cy="1754326"/>
          </a:xfrm>
          <a:prstGeom prst="rect">
            <a:avLst/>
          </a:prstGeom>
          <a:noFill/>
        </p:spPr>
        <p:txBody>
          <a:bodyPr wrap="none" rtlCol="0">
            <a:spAutoFit/>
          </a:bodyPr>
          <a:lstStyle/>
          <a:p>
            <a:endParaRPr lang="en-US" dirty="0"/>
          </a:p>
          <a:p>
            <a:r>
              <a:rPr lang="en-US" dirty="0"/>
              <a:t>In a minority (5%)</a:t>
            </a:r>
          </a:p>
          <a:p>
            <a:r>
              <a:rPr lang="en-US" dirty="0"/>
              <a:t>COVID-19 pneumonia</a:t>
            </a:r>
          </a:p>
          <a:p>
            <a:r>
              <a:rPr lang="en-US" dirty="0"/>
              <a:t>Massive inflammatory response</a:t>
            </a:r>
          </a:p>
          <a:p>
            <a:r>
              <a:rPr lang="en-US" dirty="0"/>
              <a:t>Cytokine storm/macrophage activation </a:t>
            </a:r>
          </a:p>
          <a:p>
            <a:endParaRPr lang="en-US" dirty="0"/>
          </a:p>
        </p:txBody>
      </p:sp>
      <p:pic>
        <p:nvPicPr>
          <p:cNvPr id="4" name="Picture 3" descr="A close up of a plant&#10;&#10;Description automatically generated">
            <a:extLst>
              <a:ext uri="{FF2B5EF4-FFF2-40B4-BE49-F238E27FC236}">
                <a16:creationId xmlns:a16="http://schemas.microsoft.com/office/drawing/2014/main" id="{7EED675D-D18C-EA43-ADD9-B33D0D90503D}"/>
              </a:ext>
            </a:extLst>
          </p:cNvPr>
          <p:cNvPicPr>
            <a:picLocks noChangeAspect="1"/>
          </p:cNvPicPr>
          <p:nvPr/>
        </p:nvPicPr>
        <p:blipFill>
          <a:blip r:embed="rId2"/>
          <a:stretch>
            <a:fillRect/>
          </a:stretch>
        </p:blipFill>
        <p:spPr>
          <a:xfrm>
            <a:off x="497302" y="923935"/>
            <a:ext cx="2271327" cy="1271943"/>
          </a:xfrm>
          <a:prstGeom prst="rect">
            <a:avLst/>
          </a:prstGeom>
        </p:spPr>
      </p:pic>
      <p:pic>
        <p:nvPicPr>
          <p:cNvPr id="11" name="Picture 10" descr="A close up of text on a white background&#10;&#10;Description automatically generated">
            <a:extLst>
              <a:ext uri="{FF2B5EF4-FFF2-40B4-BE49-F238E27FC236}">
                <a16:creationId xmlns:a16="http://schemas.microsoft.com/office/drawing/2014/main" id="{9A218DF1-FCE9-5C4B-9595-48A9D3642F46}"/>
              </a:ext>
            </a:extLst>
          </p:cNvPr>
          <p:cNvPicPr>
            <a:picLocks noChangeAspect="1"/>
          </p:cNvPicPr>
          <p:nvPr/>
        </p:nvPicPr>
        <p:blipFill>
          <a:blip r:embed="rId3"/>
          <a:stretch>
            <a:fillRect/>
          </a:stretch>
        </p:blipFill>
        <p:spPr>
          <a:xfrm>
            <a:off x="2366252" y="2032109"/>
            <a:ext cx="1484987" cy="1506323"/>
          </a:xfrm>
          <a:prstGeom prst="rect">
            <a:avLst/>
          </a:prstGeom>
        </p:spPr>
      </p:pic>
      <p:pic>
        <p:nvPicPr>
          <p:cNvPr id="13" name="Picture 12" descr="A picture containing indoor, plate, table, white&#10;&#10;Description automatically generated">
            <a:extLst>
              <a:ext uri="{FF2B5EF4-FFF2-40B4-BE49-F238E27FC236}">
                <a16:creationId xmlns:a16="http://schemas.microsoft.com/office/drawing/2014/main" id="{54788362-335F-2F4E-8B06-1C61E58B96EC}"/>
              </a:ext>
            </a:extLst>
          </p:cNvPr>
          <p:cNvPicPr>
            <a:picLocks noChangeAspect="1"/>
          </p:cNvPicPr>
          <p:nvPr/>
        </p:nvPicPr>
        <p:blipFill>
          <a:blip r:embed="rId4"/>
          <a:stretch>
            <a:fillRect/>
          </a:stretch>
        </p:blipFill>
        <p:spPr>
          <a:xfrm>
            <a:off x="7793921" y="3046659"/>
            <a:ext cx="1666386" cy="1666386"/>
          </a:xfrm>
          <a:prstGeom prst="rect">
            <a:avLst/>
          </a:prstGeom>
        </p:spPr>
      </p:pic>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948B861C-A6CA-8E4E-966E-E7867FD7E817}"/>
                  </a:ext>
                </a:extLst>
              </p14:cNvPr>
              <p14:cNvContentPartPr/>
              <p14:nvPr/>
            </p14:nvContentPartPr>
            <p14:xfrm>
              <a:off x="2234374" y="1226491"/>
              <a:ext cx="973440" cy="659880"/>
            </p14:xfrm>
          </p:contentPart>
        </mc:Choice>
        <mc:Fallback xmlns="">
          <p:pic>
            <p:nvPicPr>
              <p:cNvPr id="16" name="Ink 15">
                <a:extLst>
                  <a:ext uri="{FF2B5EF4-FFF2-40B4-BE49-F238E27FC236}">
                    <a16:creationId xmlns:a16="http://schemas.microsoft.com/office/drawing/2014/main" id="{948B861C-A6CA-8E4E-966E-E7867FD7E817}"/>
                  </a:ext>
                </a:extLst>
              </p:cNvPr>
              <p:cNvPicPr/>
              <p:nvPr/>
            </p:nvPicPr>
            <p:blipFill>
              <a:blip r:embed="rId6"/>
              <a:stretch>
                <a:fillRect/>
              </a:stretch>
            </p:blipFill>
            <p:spPr>
              <a:xfrm>
                <a:off x="2225734" y="1217851"/>
                <a:ext cx="991080" cy="677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23E8A45E-0F5A-AB4B-9745-BD45425BE0B3}"/>
                  </a:ext>
                </a:extLst>
              </p14:cNvPr>
              <p14:cNvContentPartPr/>
              <p14:nvPr/>
            </p14:nvContentPartPr>
            <p14:xfrm>
              <a:off x="4086574" y="3021811"/>
              <a:ext cx="3467160" cy="419760"/>
            </p14:xfrm>
          </p:contentPart>
        </mc:Choice>
        <mc:Fallback xmlns="">
          <p:pic>
            <p:nvPicPr>
              <p:cNvPr id="17" name="Ink 16">
                <a:extLst>
                  <a:ext uri="{FF2B5EF4-FFF2-40B4-BE49-F238E27FC236}">
                    <a16:creationId xmlns:a16="http://schemas.microsoft.com/office/drawing/2014/main" id="{23E8A45E-0F5A-AB4B-9745-BD45425BE0B3}"/>
                  </a:ext>
                </a:extLst>
              </p:cNvPr>
              <p:cNvPicPr/>
              <p:nvPr/>
            </p:nvPicPr>
            <p:blipFill>
              <a:blip r:embed="rId8"/>
              <a:stretch>
                <a:fillRect/>
              </a:stretch>
            </p:blipFill>
            <p:spPr>
              <a:xfrm>
                <a:off x="4077574" y="3012811"/>
                <a:ext cx="3484800" cy="437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52C13467-9F43-CB47-8560-3311631E2B5B}"/>
                  </a:ext>
                </a:extLst>
              </p14:cNvPr>
              <p14:cNvContentPartPr/>
              <p14:nvPr/>
            </p14:nvContentPartPr>
            <p14:xfrm>
              <a:off x="2822974" y="5663131"/>
              <a:ext cx="360" cy="360"/>
            </p14:xfrm>
          </p:contentPart>
        </mc:Choice>
        <mc:Fallback xmlns="">
          <p:pic>
            <p:nvPicPr>
              <p:cNvPr id="19" name="Ink 18">
                <a:extLst>
                  <a:ext uri="{FF2B5EF4-FFF2-40B4-BE49-F238E27FC236}">
                    <a16:creationId xmlns:a16="http://schemas.microsoft.com/office/drawing/2014/main" id="{52C13467-9F43-CB47-8560-3311631E2B5B}"/>
                  </a:ext>
                </a:extLst>
              </p:cNvPr>
              <p:cNvPicPr/>
              <p:nvPr/>
            </p:nvPicPr>
            <p:blipFill>
              <a:blip r:embed="rId12"/>
              <a:stretch>
                <a:fillRect/>
              </a:stretch>
            </p:blipFill>
            <p:spPr>
              <a:xfrm>
                <a:off x="2813974" y="5654131"/>
                <a:ext cx="18000" cy="18000"/>
              </a:xfrm>
              <a:prstGeom prst="rect">
                <a:avLst/>
              </a:prstGeom>
            </p:spPr>
          </p:pic>
        </mc:Fallback>
      </mc:AlternateContent>
      <p:grpSp>
        <p:nvGrpSpPr>
          <p:cNvPr id="20" name="Group 19">
            <a:extLst>
              <a:ext uri="{FF2B5EF4-FFF2-40B4-BE49-F238E27FC236}">
                <a16:creationId xmlns:a16="http://schemas.microsoft.com/office/drawing/2014/main" id="{4ADD0A07-2069-8346-B0A4-B78AE666E199}"/>
              </a:ext>
            </a:extLst>
          </p:cNvPr>
          <p:cNvGrpSpPr/>
          <p:nvPr/>
        </p:nvGrpSpPr>
        <p:grpSpPr>
          <a:xfrm>
            <a:off x="2767894" y="5605171"/>
            <a:ext cx="2855880" cy="286560"/>
            <a:chOff x="2767894" y="5605171"/>
            <a:chExt cx="2855880" cy="286560"/>
          </a:xfrm>
        </p:grpSpPr>
        <mc:AlternateContent xmlns:mc="http://schemas.openxmlformats.org/markup-compatibility/2006" xmlns:p14="http://schemas.microsoft.com/office/powerpoint/2010/main">
          <mc:Choice Requires="p14">
            <p:contentPart p14:bwMode="auto" r:id="rId13">
              <p14:nvContentPartPr>
                <p14:cNvPr id="3" name="Ink 2">
                  <a:extLst>
                    <a:ext uri="{FF2B5EF4-FFF2-40B4-BE49-F238E27FC236}">
                      <a16:creationId xmlns:a16="http://schemas.microsoft.com/office/drawing/2014/main" id="{838AF56D-E2E4-4344-AF92-BCF4BAA23CD1}"/>
                    </a:ext>
                  </a:extLst>
                </p14:cNvPr>
                <p14:cNvContentPartPr/>
                <p14:nvPr/>
              </p14:nvContentPartPr>
              <p14:xfrm>
                <a:off x="4073614" y="5741611"/>
                <a:ext cx="360" cy="360"/>
              </p14:xfrm>
            </p:contentPart>
          </mc:Choice>
          <mc:Fallback xmlns="">
            <p:pic>
              <p:nvPicPr>
                <p:cNvPr id="3" name="Ink 2">
                  <a:extLst>
                    <a:ext uri="{FF2B5EF4-FFF2-40B4-BE49-F238E27FC236}">
                      <a16:creationId xmlns:a16="http://schemas.microsoft.com/office/drawing/2014/main" id="{838AF56D-E2E4-4344-AF92-BCF4BAA23CD1}"/>
                    </a:ext>
                  </a:extLst>
                </p:cNvPr>
                <p:cNvPicPr/>
                <p:nvPr/>
              </p:nvPicPr>
              <p:blipFill>
                <a:blip r:embed="rId12"/>
                <a:stretch>
                  <a:fillRect/>
                </a:stretch>
              </p:blipFill>
              <p:spPr>
                <a:xfrm>
                  <a:off x="4064614" y="573261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 name="Ink 4">
                  <a:extLst>
                    <a:ext uri="{FF2B5EF4-FFF2-40B4-BE49-F238E27FC236}">
                      <a16:creationId xmlns:a16="http://schemas.microsoft.com/office/drawing/2014/main" id="{E562055E-C183-314E-98AE-B687F9548AD1}"/>
                    </a:ext>
                  </a:extLst>
                </p14:cNvPr>
                <p14:cNvContentPartPr/>
                <p14:nvPr/>
              </p14:nvContentPartPr>
              <p14:xfrm>
                <a:off x="5623414" y="5891371"/>
                <a:ext cx="360" cy="360"/>
              </p14:xfrm>
            </p:contentPart>
          </mc:Choice>
          <mc:Fallback xmlns="">
            <p:pic>
              <p:nvPicPr>
                <p:cNvPr id="5" name="Ink 4">
                  <a:extLst>
                    <a:ext uri="{FF2B5EF4-FFF2-40B4-BE49-F238E27FC236}">
                      <a16:creationId xmlns:a16="http://schemas.microsoft.com/office/drawing/2014/main" id="{E562055E-C183-314E-98AE-B687F9548AD1}"/>
                    </a:ext>
                  </a:extLst>
                </p:cNvPr>
                <p:cNvPicPr/>
                <p:nvPr/>
              </p:nvPicPr>
              <p:blipFill>
                <a:blip r:embed="rId12"/>
                <a:stretch>
                  <a:fillRect/>
                </a:stretch>
              </p:blipFill>
              <p:spPr>
                <a:xfrm>
                  <a:off x="5614414" y="588273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37B1F740-73F7-FE49-8989-904216C811C0}"/>
                    </a:ext>
                  </a:extLst>
                </p14:cNvPr>
                <p14:cNvContentPartPr/>
                <p14:nvPr/>
              </p14:nvContentPartPr>
              <p14:xfrm>
                <a:off x="2767894" y="5605171"/>
                <a:ext cx="360" cy="360"/>
              </p14:xfrm>
            </p:contentPart>
          </mc:Choice>
          <mc:Fallback xmlns="">
            <p:pic>
              <p:nvPicPr>
                <p:cNvPr id="10" name="Ink 9">
                  <a:extLst>
                    <a:ext uri="{FF2B5EF4-FFF2-40B4-BE49-F238E27FC236}">
                      <a16:creationId xmlns:a16="http://schemas.microsoft.com/office/drawing/2014/main" id="{37B1F740-73F7-FE49-8989-904216C811C0}"/>
                    </a:ext>
                  </a:extLst>
                </p:cNvPr>
                <p:cNvPicPr/>
                <p:nvPr/>
              </p:nvPicPr>
              <p:blipFill>
                <a:blip r:embed="rId12"/>
                <a:stretch>
                  <a:fillRect/>
                </a:stretch>
              </p:blipFill>
              <p:spPr>
                <a:xfrm>
                  <a:off x="2758894" y="5596171"/>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D7489D93-4714-A64A-9D8E-11DDC4F2EBB9}"/>
                  </a:ext>
                </a:extLst>
              </p14:cNvPr>
              <p14:cNvContentPartPr/>
              <p14:nvPr/>
            </p14:nvContentPartPr>
            <p14:xfrm>
              <a:off x="7171772" y="6552254"/>
              <a:ext cx="360" cy="360"/>
            </p14:xfrm>
          </p:contentPart>
        </mc:Choice>
        <mc:Fallback xmlns="">
          <p:pic>
            <p:nvPicPr>
              <p:cNvPr id="22" name="Ink 21">
                <a:extLst>
                  <a:ext uri="{FF2B5EF4-FFF2-40B4-BE49-F238E27FC236}">
                    <a16:creationId xmlns:a16="http://schemas.microsoft.com/office/drawing/2014/main" id="{D7489D93-4714-A64A-9D8E-11DDC4F2EBB9}"/>
                  </a:ext>
                </a:extLst>
              </p:cNvPr>
              <p:cNvPicPr/>
              <p:nvPr/>
            </p:nvPicPr>
            <p:blipFill>
              <a:blip r:embed="rId12"/>
              <a:stretch>
                <a:fillRect/>
              </a:stretch>
            </p:blipFill>
            <p:spPr>
              <a:xfrm>
                <a:off x="7162772" y="654325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5E970422-C136-0747-A17B-CEC7EF3A3E68}"/>
                  </a:ext>
                </a:extLst>
              </p14:cNvPr>
              <p14:cNvContentPartPr/>
              <p14:nvPr/>
            </p14:nvContentPartPr>
            <p14:xfrm>
              <a:off x="7943974" y="1456492"/>
              <a:ext cx="8280" cy="4320"/>
            </p14:xfrm>
          </p:contentPart>
        </mc:Choice>
        <mc:Fallback xmlns="">
          <p:pic>
            <p:nvPicPr>
              <p:cNvPr id="14" name="Ink 13">
                <a:extLst>
                  <a:ext uri="{FF2B5EF4-FFF2-40B4-BE49-F238E27FC236}">
                    <a16:creationId xmlns:a16="http://schemas.microsoft.com/office/drawing/2014/main" id="{5E970422-C136-0747-A17B-CEC7EF3A3E68}"/>
                  </a:ext>
                </a:extLst>
              </p:cNvPr>
              <p:cNvPicPr/>
              <p:nvPr/>
            </p:nvPicPr>
            <p:blipFill>
              <a:blip r:embed="rId18"/>
              <a:stretch>
                <a:fillRect/>
              </a:stretch>
            </p:blipFill>
            <p:spPr>
              <a:xfrm>
                <a:off x="7935334" y="1447492"/>
                <a:ext cx="25920" cy="21960"/>
              </a:xfrm>
              <a:prstGeom prst="rect">
                <a:avLst/>
              </a:prstGeom>
            </p:spPr>
          </p:pic>
        </mc:Fallback>
      </mc:AlternateContent>
      <p:sp>
        <p:nvSpPr>
          <p:cNvPr id="23" name="TextBox 22">
            <a:extLst>
              <a:ext uri="{FF2B5EF4-FFF2-40B4-BE49-F238E27FC236}">
                <a16:creationId xmlns:a16="http://schemas.microsoft.com/office/drawing/2014/main" id="{F5994798-1BE7-D64F-AA78-439806E025CA}"/>
              </a:ext>
            </a:extLst>
          </p:cNvPr>
          <p:cNvSpPr txBox="1"/>
          <p:nvPr/>
        </p:nvSpPr>
        <p:spPr>
          <a:xfrm>
            <a:off x="7793921" y="1226491"/>
            <a:ext cx="3864391" cy="1200329"/>
          </a:xfrm>
          <a:prstGeom prst="rect">
            <a:avLst/>
          </a:prstGeom>
          <a:noFill/>
        </p:spPr>
        <p:txBody>
          <a:bodyPr wrap="none" rtlCol="0">
            <a:spAutoFit/>
          </a:bodyPr>
          <a:lstStyle/>
          <a:p>
            <a:r>
              <a:rPr lang="en-US" dirty="0"/>
              <a:t>Asymptomatic</a:t>
            </a:r>
          </a:p>
          <a:p>
            <a:r>
              <a:rPr lang="en-US" dirty="0"/>
              <a:t>Minor infection </a:t>
            </a:r>
          </a:p>
          <a:p>
            <a:r>
              <a:rPr lang="en-US" dirty="0"/>
              <a:t>7-10 days fever &amp;/or flu-like symptoms </a:t>
            </a:r>
          </a:p>
          <a:p>
            <a:r>
              <a:rPr lang="en-US" dirty="0"/>
              <a:t>anosmia</a:t>
            </a:r>
          </a:p>
        </p:txBody>
      </p:sp>
      <mc:AlternateContent xmlns:mc="http://schemas.openxmlformats.org/markup-compatibility/2006" xmlns:p14="http://schemas.microsoft.com/office/powerpoint/2010/main">
        <mc:Choice Requires="p14">
          <p:contentPart p14:bwMode="auto" r:id="rId19">
            <p14:nvContentPartPr>
              <p14:cNvPr id="24" name="Ink 23">
                <a:extLst>
                  <a:ext uri="{FF2B5EF4-FFF2-40B4-BE49-F238E27FC236}">
                    <a16:creationId xmlns:a16="http://schemas.microsoft.com/office/drawing/2014/main" id="{C5F778DF-6796-ED45-B00F-C4E591840435}"/>
                  </a:ext>
                </a:extLst>
              </p14:cNvPr>
              <p14:cNvContentPartPr/>
              <p14:nvPr/>
            </p14:nvContentPartPr>
            <p14:xfrm>
              <a:off x="9728854" y="3041932"/>
              <a:ext cx="1110600" cy="509040"/>
            </p14:xfrm>
          </p:contentPart>
        </mc:Choice>
        <mc:Fallback xmlns="">
          <p:pic>
            <p:nvPicPr>
              <p:cNvPr id="24" name="Ink 23">
                <a:extLst>
                  <a:ext uri="{FF2B5EF4-FFF2-40B4-BE49-F238E27FC236}">
                    <a16:creationId xmlns:a16="http://schemas.microsoft.com/office/drawing/2014/main" id="{C5F778DF-6796-ED45-B00F-C4E591840435}"/>
                  </a:ext>
                </a:extLst>
              </p:cNvPr>
              <p:cNvPicPr/>
              <p:nvPr/>
            </p:nvPicPr>
            <p:blipFill>
              <a:blip r:embed="rId20"/>
              <a:stretch>
                <a:fillRect/>
              </a:stretch>
            </p:blipFill>
            <p:spPr>
              <a:xfrm>
                <a:off x="9719854" y="3032932"/>
                <a:ext cx="1128240" cy="526680"/>
              </a:xfrm>
              <a:prstGeom prst="rect">
                <a:avLst/>
              </a:prstGeom>
            </p:spPr>
          </p:pic>
        </mc:Fallback>
      </mc:AlternateContent>
      <p:sp>
        <p:nvSpPr>
          <p:cNvPr id="26" name="TextBox 25">
            <a:extLst>
              <a:ext uri="{FF2B5EF4-FFF2-40B4-BE49-F238E27FC236}">
                <a16:creationId xmlns:a16="http://schemas.microsoft.com/office/drawing/2014/main" id="{5AB401F4-F08B-3F4C-ABED-673733F8A282}"/>
              </a:ext>
            </a:extLst>
          </p:cNvPr>
          <p:cNvSpPr txBox="1"/>
          <p:nvPr/>
        </p:nvSpPr>
        <p:spPr>
          <a:xfrm>
            <a:off x="10711329" y="2843628"/>
            <a:ext cx="1570173" cy="646331"/>
          </a:xfrm>
          <a:prstGeom prst="rect">
            <a:avLst/>
          </a:prstGeom>
          <a:noFill/>
        </p:spPr>
        <p:txBody>
          <a:bodyPr wrap="none" rtlCol="0">
            <a:spAutoFit/>
          </a:bodyPr>
          <a:lstStyle/>
          <a:p>
            <a:r>
              <a:rPr lang="en-US" dirty="0"/>
              <a:t>Moderate </a:t>
            </a:r>
          </a:p>
          <a:p>
            <a:r>
              <a:rPr lang="en-US" dirty="0"/>
              <a:t>(may need O2)</a:t>
            </a:r>
          </a:p>
        </p:txBody>
      </p:sp>
      <p:sp>
        <p:nvSpPr>
          <p:cNvPr id="27" name="TextBox 26">
            <a:extLst>
              <a:ext uri="{FF2B5EF4-FFF2-40B4-BE49-F238E27FC236}">
                <a16:creationId xmlns:a16="http://schemas.microsoft.com/office/drawing/2014/main" id="{753E5725-6632-D544-8FED-DE046125FFB7}"/>
              </a:ext>
            </a:extLst>
          </p:cNvPr>
          <p:cNvSpPr txBox="1"/>
          <p:nvPr/>
        </p:nvSpPr>
        <p:spPr>
          <a:xfrm>
            <a:off x="10249106" y="4290946"/>
            <a:ext cx="1936428" cy="923330"/>
          </a:xfrm>
          <a:prstGeom prst="rect">
            <a:avLst/>
          </a:prstGeom>
          <a:noFill/>
        </p:spPr>
        <p:txBody>
          <a:bodyPr wrap="none" rtlCol="0">
            <a:spAutoFit/>
          </a:bodyPr>
          <a:lstStyle/>
          <a:p>
            <a:r>
              <a:rPr lang="en-US" dirty="0"/>
              <a:t>Severe/critical</a:t>
            </a:r>
          </a:p>
          <a:p>
            <a:r>
              <a:rPr lang="en-US" dirty="0"/>
              <a:t>(needs mechanical</a:t>
            </a:r>
          </a:p>
          <a:p>
            <a:r>
              <a:rPr lang="en-US" dirty="0"/>
              <a:t>Ventilation)</a:t>
            </a:r>
          </a:p>
        </p:txBody>
      </p:sp>
      <mc:AlternateContent xmlns:mc="http://schemas.openxmlformats.org/markup-compatibility/2006" xmlns:p14="http://schemas.microsoft.com/office/powerpoint/2010/main">
        <mc:Choice Requires="p14">
          <p:contentPart p14:bwMode="auto" r:id="rId21">
            <p14:nvContentPartPr>
              <p14:cNvPr id="28" name="Ink 27">
                <a:extLst>
                  <a:ext uri="{FF2B5EF4-FFF2-40B4-BE49-F238E27FC236}">
                    <a16:creationId xmlns:a16="http://schemas.microsoft.com/office/drawing/2014/main" id="{18BCF5DB-69D7-FB4D-BF40-ABB933E16337}"/>
                  </a:ext>
                </a:extLst>
              </p14:cNvPr>
              <p14:cNvContentPartPr/>
              <p14:nvPr/>
            </p14:nvContentPartPr>
            <p14:xfrm>
              <a:off x="9579814" y="4389772"/>
              <a:ext cx="785880" cy="347760"/>
            </p14:xfrm>
          </p:contentPart>
        </mc:Choice>
        <mc:Fallback xmlns="">
          <p:pic>
            <p:nvPicPr>
              <p:cNvPr id="28" name="Ink 27">
                <a:extLst>
                  <a:ext uri="{FF2B5EF4-FFF2-40B4-BE49-F238E27FC236}">
                    <a16:creationId xmlns:a16="http://schemas.microsoft.com/office/drawing/2014/main" id="{18BCF5DB-69D7-FB4D-BF40-ABB933E16337}"/>
                  </a:ext>
                </a:extLst>
              </p:cNvPr>
              <p:cNvPicPr/>
              <p:nvPr/>
            </p:nvPicPr>
            <p:blipFill>
              <a:blip r:embed="rId22"/>
              <a:stretch>
                <a:fillRect/>
              </a:stretch>
            </p:blipFill>
            <p:spPr>
              <a:xfrm>
                <a:off x="9571174" y="4381132"/>
                <a:ext cx="80352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9" name="Ink 28">
                <a:extLst>
                  <a:ext uri="{FF2B5EF4-FFF2-40B4-BE49-F238E27FC236}">
                    <a16:creationId xmlns:a16="http://schemas.microsoft.com/office/drawing/2014/main" id="{9FE58275-3C46-9543-92CD-3E4DBEC831C9}"/>
                  </a:ext>
                </a:extLst>
              </p14:cNvPr>
              <p14:cNvContentPartPr/>
              <p14:nvPr/>
            </p14:nvContentPartPr>
            <p14:xfrm>
              <a:off x="7193734" y="5086732"/>
              <a:ext cx="360" cy="360"/>
            </p14:xfrm>
          </p:contentPart>
        </mc:Choice>
        <mc:Fallback xmlns="">
          <p:pic>
            <p:nvPicPr>
              <p:cNvPr id="29" name="Ink 28">
                <a:extLst>
                  <a:ext uri="{FF2B5EF4-FFF2-40B4-BE49-F238E27FC236}">
                    <a16:creationId xmlns:a16="http://schemas.microsoft.com/office/drawing/2014/main" id="{9FE58275-3C46-9543-92CD-3E4DBEC831C9}"/>
                  </a:ext>
                </a:extLst>
              </p:cNvPr>
              <p:cNvPicPr/>
              <p:nvPr/>
            </p:nvPicPr>
            <p:blipFill>
              <a:blip r:embed="rId24"/>
              <a:stretch>
                <a:fillRect/>
              </a:stretch>
            </p:blipFill>
            <p:spPr>
              <a:xfrm>
                <a:off x="7185094" y="50780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0" name="Ink 29">
                <a:extLst>
                  <a:ext uri="{FF2B5EF4-FFF2-40B4-BE49-F238E27FC236}">
                    <a16:creationId xmlns:a16="http://schemas.microsoft.com/office/drawing/2014/main" id="{27EECB34-1C29-864E-A8B6-F96823A8E1C0}"/>
                  </a:ext>
                </a:extLst>
              </p14:cNvPr>
              <p14:cNvContentPartPr/>
              <p14:nvPr/>
            </p14:nvContentPartPr>
            <p14:xfrm>
              <a:off x="8071414" y="5417212"/>
              <a:ext cx="360" cy="360"/>
            </p14:xfrm>
          </p:contentPart>
        </mc:Choice>
        <mc:Fallback xmlns="">
          <p:pic>
            <p:nvPicPr>
              <p:cNvPr id="30" name="Ink 29">
                <a:extLst>
                  <a:ext uri="{FF2B5EF4-FFF2-40B4-BE49-F238E27FC236}">
                    <a16:creationId xmlns:a16="http://schemas.microsoft.com/office/drawing/2014/main" id="{27EECB34-1C29-864E-A8B6-F96823A8E1C0}"/>
                  </a:ext>
                </a:extLst>
              </p:cNvPr>
              <p:cNvPicPr/>
              <p:nvPr/>
            </p:nvPicPr>
            <p:blipFill>
              <a:blip r:embed="rId24"/>
              <a:stretch>
                <a:fillRect/>
              </a:stretch>
            </p:blipFill>
            <p:spPr>
              <a:xfrm>
                <a:off x="8062414" y="54085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1" name="Ink 30">
                <a:extLst>
                  <a:ext uri="{FF2B5EF4-FFF2-40B4-BE49-F238E27FC236}">
                    <a16:creationId xmlns:a16="http://schemas.microsoft.com/office/drawing/2014/main" id="{D191A443-CAB3-4648-A1EF-201226616642}"/>
                  </a:ext>
                </a:extLst>
              </p14:cNvPr>
              <p14:cNvContentPartPr/>
              <p14:nvPr/>
            </p14:nvContentPartPr>
            <p14:xfrm>
              <a:off x="7494694" y="5188972"/>
              <a:ext cx="360" cy="360"/>
            </p14:xfrm>
          </p:contentPart>
        </mc:Choice>
        <mc:Fallback xmlns="">
          <p:pic>
            <p:nvPicPr>
              <p:cNvPr id="31" name="Ink 30">
                <a:extLst>
                  <a:ext uri="{FF2B5EF4-FFF2-40B4-BE49-F238E27FC236}">
                    <a16:creationId xmlns:a16="http://schemas.microsoft.com/office/drawing/2014/main" id="{D191A443-CAB3-4648-A1EF-201226616642}"/>
                  </a:ext>
                </a:extLst>
              </p:cNvPr>
              <p:cNvPicPr/>
              <p:nvPr/>
            </p:nvPicPr>
            <p:blipFill>
              <a:blip r:embed="rId24"/>
              <a:stretch>
                <a:fillRect/>
              </a:stretch>
            </p:blipFill>
            <p:spPr>
              <a:xfrm>
                <a:off x="7485694" y="51803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2" name="Ink 31">
                <a:extLst>
                  <a:ext uri="{FF2B5EF4-FFF2-40B4-BE49-F238E27FC236}">
                    <a16:creationId xmlns:a16="http://schemas.microsoft.com/office/drawing/2014/main" id="{1D30B220-D1F1-0E45-8D82-EACE955F3DA5}"/>
                  </a:ext>
                </a:extLst>
              </p14:cNvPr>
              <p14:cNvContentPartPr/>
              <p14:nvPr/>
            </p14:nvContentPartPr>
            <p14:xfrm>
              <a:off x="9041254" y="5512612"/>
              <a:ext cx="360" cy="360"/>
            </p14:xfrm>
          </p:contentPart>
        </mc:Choice>
        <mc:Fallback xmlns="">
          <p:pic>
            <p:nvPicPr>
              <p:cNvPr id="32" name="Ink 31">
                <a:extLst>
                  <a:ext uri="{FF2B5EF4-FFF2-40B4-BE49-F238E27FC236}">
                    <a16:creationId xmlns:a16="http://schemas.microsoft.com/office/drawing/2014/main" id="{1D30B220-D1F1-0E45-8D82-EACE955F3DA5}"/>
                  </a:ext>
                </a:extLst>
              </p:cNvPr>
              <p:cNvPicPr/>
              <p:nvPr/>
            </p:nvPicPr>
            <p:blipFill>
              <a:blip r:embed="rId24"/>
              <a:stretch>
                <a:fillRect/>
              </a:stretch>
            </p:blipFill>
            <p:spPr>
              <a:xfrm>
                <a:off x="9032254" y="55039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4" name="Ink 33">
                <a:extLst>
                  <a:ext uri="{FF2B5EF4-FFF2-40B4-BE49-F238E27FC236}">
                    <a16:creationId xmlns:a16="http://schemas.microsoft.com/office/drawing/2014/main" id="{1E6F16CE-375C-DB4D-BDED-1B6B722C6E04}"/>
                  </a:ext>
                </a:extLst>
              </p14:cNvPr>
              <p14:cNvContentPartPr/>
              <p14:nvPr/>
            </p14:nvContentPartPr>
            <p14:xfrm>
              <a:off x="4075012" y="1628139"/>
              <a:ext cx="3519000" cy="715320"/>
            </p14:xfrm>
          </p:contentPart>
        </mc:Choice>
        <mc:Fallback xmlns="">
          <p:pic>
            <p:nvPicPr>
              <p:cNvPr id="34" name="Ink 33">
                <a:extLst>
                  <a:ext uri="{FF2B5EF4-FFF2-40B4-BE49-F238E27FC236}">
                    <a16:creationId xmlns:a16="http://schemas.microsoft.com/office/drawing/2014/main" id="{1E6F16CE-375C-DB4D-BDED-1B6B722C6E04}"/>
                  </a:ext>
                </a:extLst>
              </p:cNvPr>
              <p:cNvPicPr/>
              <p:nvPr/>
            </p:nvPicPr>
            <p:blipFill>
              <a:blip r:embed="rId29"/>
              <a:stretch>
                <a:fillRect/>
              </a:stretch>
            </p:blipFill>
            <p:spPr>
              <a:xfrm>
                <a:off x="4066012" y="1619139"/>
                <a:ext cx="3536640" cy="732960"/>
              </a:xfrm>
              <a:prstGeom prst="rect">
                <a:avLst/>
              </a:prstGeom>
            </p:spPr>
          </p:pic>
        </mc:Fallback>
      </mc:AlternateContent>
    </p:spTree>
    <p:extLst>
      <p:ext uri="{BB962C8B-B14F-4D97-AF65-F5344CB8AC3E}">
        <p14:creationId xmlns:p14="http://schemas.microsoft.com/office/powerpoint/2010/main" val="1341483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F7D9-6CF1-AC42-8CE6-FF278EFDF40B}"/>
              </a:ext>
            </a:extLst>
          </p:cNvPr>
          <p:cNvSpPr>
            <a:spLocks noGrp="1"/>
          </p:cNvSpPr>
          <p:nvPr>
            <p:ph type="title"/>
          </p:nvPr>
        </p:nvSpPr>
        <p:spPr>
          <a:xfrm>
            <a:off x="0" y="63506"/>
            <a:ext cx="12192000" cy="1325563"/>
          </a:xfrm>
        </p:spPr>
        <p:txBody>
          <a:bodyPr>
            <a:normAutofit/>
          </a:bodyPr>
          <a:lstStyle/>
          <a:p>
            <a:pPr algn="ctr"/>
            <a:r>
              <a:rPr lang="en-US" sz="3200" dirty="0">
                <a:solidFill>
                  <a:srgbClr val="7030A0"/>
                </a:solidFill>
              </a:rPr>
              <a:t>COVID-19 pathogenesis</a:t>
            </a:r>
          </a:p>
        </p:txBody>
      </p:sp>
      <p:sp>
        <p:nvSpPr>
          <p:cNvPr id="6" name="TextBox 5">
            <a:extLst>
              <a:ext uri="{FF2B5EF4-FFF2-40B4-BE49-F238E27FC236}">
                <a16:creationId xmlns:a16="http://schemas.microsoft.com/office/drawing/2014/main" id="{90439B66-FCC9-8A48-AE9C-8E4DC0C54876}"/>
              </a:ext>
            </a:extLst>
          </p:cNvPr>
          <p:cNvSpPr txBox="1"/>
          <p:nvPr/>
        </p:nvSpPr>
        <p:spPr>
          <a:xfrm>
            <a:off x="0" y="2386426"/>
            <a:ext cx="2271327" cy="923330"/>
          </a:xfrm>
          <a:prstGeom prst="rect">
            <a:avLst/>
          </a:prstGeom>
          <a:noFill/>
        </p:spPr>
        <p:txBody>
          <a:bodyPr wrap="none" rtlCol="0">
            <a:spAutoFit/>
          </a:bodyPr>
          <a:lstStyle/>
          <a:p>
            <a:r>
              <a:rPr lang="en-US" dirty="0"/>
              <a:t>ACE2 receptor on </a:t>
            </a:r>
          </a:p>
          <a:p>
            <a:r>
              <a:rPr lang="en-US" dirty="0"/>
              <a:t>Pulmonary epithelium</a:t>
            </a:r>
          </a:p>
          <a:p>
            <a:r>
              <a:rPr lang="en-US" dirty="0"/>
              <a:t>&amp; endothelium</a:t>
            </a:r>
          </a:p>
        </p:txBody>
      </p:sp>
      <p:sp>
        <p:nvSpPr>
          <p:cNvPr id="7" name="TextBox 6">
            <a:extLst>
              <a:ext uri="{FF2B5EF4-FFF2-40B4-BE49-F238E27FC236}">
                <a16:creationId xmlns:a16="http://schemas.microsoft.com/office/drawing/2014/main" id="{138E2DDB-2D33-6E4E-8B42-F2E451A920C9}"/>
              </a:ext>
            </a:extLst>
          </p:cNvPr>
          <p:cNvSpPr txBox="1"/>
          <p:nvPr/>
        </p:nvSpPr>
        <p:spPr>
          <a:xfrm>
            <a:off x="3851239" y="3002689"/>
            <a:ext cx="3942682" cy="1754326"/>
          </a:xfrm>
          <a:prstGeom prst="rect">
            <a:avLst/>
          </a:prstGeom>
          <a:noFill/>
        </p:spPr>
        <p:txBody>
          <a:bodyPr wrap="none" rtlCol="0">
            <a:spAutoFit/>
          </a:bodyPr>
          <a:lstStyle/>
          <a:p>
            <a:endParaRPr lang="en-US" dirty="0"/>
          </a:p>
          <a:p>
            <a:r>
              <a:rPr lang="en-US" dirty="0"/>
              <a:t>In a minority (5%)</a:t>
            </a:r>
          </a:p>
          <a:p>
            <a:r>
              <a:rPr lang="en-US" dirty="0"/>
              <a:t>COVID-19 pneumonia</a:t>
            </a:r>
          </a:p>
          <a:p>
            <a:r>
              <a:rPr lang="en-US" dirty="0"/>
              <a:t>Massive inflammatory response</a:t>
            </a:r>
          </a:p>
          <a:p>
            <a:r>
              <a:rPr lang="en-US" dirty="0"/>
              <a:t>Cytokine storm/macrophage activation </a:t>
            </a:r>
          </a:p>
          <a:p>
            <a:endParaRPr lang="en-US" dirty="0"/>
          </a:p>
        </p:txBody>
      </p:sp>
      <p:sp>
        <p:nvSpPr>
          <p:cNvPr id="8" name="TextBox 7">
            <a:extLst>
              <a:ext uri="{FF2B5EF4-FFF2-40B4-BE49-F238E27FC236}">
                <a16:creationId xmlns:a16="http://schemas.microsoft.com/office/drawing/2014/main" id="{5260C4C4-0206-EF49-9250-B56DA1654AD4}"/>
              </a:ext>
            </a:extLst>
          </p:cNvPr>
          <p:cNvSpPr txBox="1"/>
          <p:nvPr/>
        </p:nvSpPr>
        <p:spPr>
          <a:xfrm>
            <a:off x="7506572" y="5657671"/>
            <a:ext cx="4431726" cy="1200329"/>
          </a:xfrm>
          <a:prstGeom prst="rect">
            <a:avLst/>
          </a:prstGeom>
          <a:noFill/>
        </p:spPr>
        <p:txBody>
          <a:bodyPr wrap="none" rtlCol="0">
            <a:spAutoFit/>
          </a:bodyPr>
          <a:lstStyle/>
          <a:p>
            <a:r>
              <a:rPr lang="en-US" dirty="0"/>
              <a:t>Prothrombotic state due to effects of IL1, IL-6</a:t>
            </a:r>
          </a:p>
          <a:p>
            <a:endParaRPr lang="en-US" dirty="0"/>
          </a:p>
          <a:p>
            <a:r>
              <a:rPr lang="en-US" dirty="0"/>
              <a:t> </a:t>
            </a:r>
          </a:p>
          <a:p>
            <a:endParaRPr lang="en-US" dirty="0"/>
          </a:p>
        </p:txBody>
      </p:sp>
      <p:sp>
        <p:nvSpPr>
          <p:cNvPr id="9" name="TextBox 8">
            <a:extLst>
              <a:ext uri="{FF2B5EF4-FFF2-40B4-BE49-F238E27FC236}">
                <a16:creationId xmlns:a16="http://schemas.microsoft.com/office/drawing/2014/main" id="{AD8ABE5C-044B-7440-A6B3-2831DD08FD94}"/>
              </a:ext>
            </a:extLst>
          </p:cNvPr>
          <p:cNvSpPr txBox="1"/>
          <p:nvPr/>
        </p:nvSpPr>
        <p:spPr>
          <a:xfrm>
            <a:off x="86228" y="4593571"/>
            <a:ext cx="4131387" cy="923330"/>
          </a:xfrm>
          <a:prstGeom prst="rect">
            <a:avLst/>
          </a:prstGeom>
          <a:solidFill>
            <a:schemeClr val="accent2"/>
          </a:solidFill>
        </p:spPr>
        <p:txBody>
          <a:bodyPr wrap="none" rtlCol="0">
            <a:spAutoFit/>
          </a:bodyPr>
          <a:lstStyle/>
          <a:p>
            <a:r>
              <a:rPr lang="en-US" dirty="0"/>
              <a:t>A pre-existing inflammatory state</a:t>
            </a:r>
          </a:p>
          <a:p>
            <a:r>
              <a:rPr lang="en-US" dirty="0"/>
              <a:t>makes COVID-19 pneumonia more likely</a:t>
            </a:r>
          </a:p>
          <a:p>
            <a:r>
              <a:rPr lang="en-US" dirty="0" err="1"/>
              <a:t>e.g</a:t>
            </a:r>
            <a:r>
              <a:rPr lang="en-US" dirty="0"/>
              <a:t> age, atherosclerosis, diabetes, obesity </a:t>
            </a:r>
          </a:p>
        </p:txBody>
      </p:sp>
      <p:pic>
        <p:nvPicPr>
          <p:cNvPr id="4" name="Picture 3" descr="A close up of a plant&#10;&#10;Description automatically generated">
            <a:extLst>
              <a:ext uri="{FF2B5EF4-FFF2-40B4-BE49-F238E27FC236}">
                <a16:creationId xmlns:a16="http://schemas.microsoft.com/office/drawing/2014/main" id="{7EED675D-D18C-EA43-ADD9-B33D0D90503D}"/>
              </a:ext>
            </a:extLst>
          </p:cNvPr>
          <p:cNvPicPr>
            <a:picLocks noChangeAspect="1"/>
          </p:cNvPicPr>
          <p:nvPr/>
        </p:nvPicPr>
        <p:blipFill>
          <a:blip r:embed="rId2"/>
          <a:stretch>
            <a:fillRect/>
          </a:stretch>
        </p:blipFill>
        <p:spPr>
          <a:xfrm>
            <a:off x="497302" y="923935"/>
            <a:ext cx="2271327" cy="1271943"/>
          </a:xfrm>
          <a:prstGeom prst="rect">
            <a:avLst/>
          </a:prstGeom>
        </p:spPr>
      </p:pic>
      <p:pic>
        <p:nvPicPr>
          <p:cNvPr id="11" name="Picture 10" descr="A close up of text on a white background&#10;&#10;Description automatically generated">
            <a:extLst>
              <a:ext uri="{FF2B5EF4-FFF2-40B4-BE49-F238E27FC236}">
                <a16:creationId xmlns:a16="http://schemas.microsoft.com/office/drawing/2014/main" id="{9A218DF1-FCE9-5C4B-9595-48A9D3642F46}"/>
              </a:ext>
            </a:extLst>
          </p:cNvPr>
          <p:cNvPicPr>
            <a:picLocks noChangeAspect="1"/>
          </p:cNvPicPr>
          <p:nvPr/>
        </p:nvPicPr>
        <p:blipFill>
          <a:blip r:embed="rId3"/>
          <a:stretch>
            <a:fillRect/>
          </a:stretch>
        </p:blipFill>
        <p:spPr>
          <a:xfrm>
            <a:off x="2366252" y="2032109"/>
            <a:ext cx="1484987" cy="1506323"/>
          </a:xfrm>
          <a:prstGeom prst="rect">
            <a:avLst/>
          </a:prstGeom>
        </p:spPr>
      </p:pic>
      <p:pic>
        <p:nvPicPr>
          <p:cNvPr id="13" name="Picture 12" descr="A picture containing indoor, plate, table, white&#10;&#10;Description automatically generated">
            <a:extLst>
              <a:ext uri="{FF2B5EF4-FFF2-40B4-BE49-F238E27FC236}">
                <a16:creationId xmlns:a16="http://schemas.microsoft.com/office/drawing/2014/main" id="{54788362-335F-2F4E-8B06-1C61E58B96EC}"/>
              </a:ext>
            </a:extLst>
          </p:cNvPr>
          <p:cNvPicPr>
            <a:picLocks noChangeAspect="1"/>
          </p:cNvPicPr>
          <p:nvPr/>
        </p:nvPicPr>
        <p:blipFill>
          <a:blip r:embed="rId4"/>
          <a:stretch>
            <a:fillRect/>
          </a:stretch>
        </p:blipFill>
        <p:spPr>
          <a:xfrm>
            <a:off x="7793921" y="3046659"/>
            <a:ext cx="1666386" cy="1666386"/>
          </a:xfrm>
          <a:prstGeom prst="rect">
            <a:avLst/>
          </a:prstGeom>
        </p:spPr>
      </p:pic>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948B861C-A6CA-8E4E-966E-E7867FD7E817}"/>
                  </a:ext>
                </a:extLst>
              </p14:cNvPr>
              <p14:cNvContentPartPr/>
              <p14:nvPr/>
            </p14:nvContentPartPr>
            <p14:xfrm>
              <a:off x="2234374" y="1226491"/>
              <a:ext cx="973440" cy="659880"/>
            </p14:xfrm>
          </p:contentPart>
        </mc:Choice>
        <mc:Fallback xmlns="">
          <p:pic>
            <p:nvPicPr>
              <p:cNvPr id="16" name="Ink 15">
                <a:extLst>
                  <a:ext uri="{FF2B5EF4-FFF2-40B4-BE49-F238E27FC236}">
                    <a16:creationId xmlns:a16="http://schemas.microsoft.com/office/drawing/2014/main" id="{948B861C-A6CA-8E4E-966E-E7867FD7E817}"/>
                  </a:ext>
                </a:extLst>
              </p:cNvPr>
              <p:cNvPicPr/>
              <p:nvPr/>
            </p:nvPicPr>
            <p:blipFill>
              <a:blip r:embed="rId6"/>
              <a:stretch>
                <a:fillRect/>
              </a:stretch>
            </p:blipFill>
            <p:spPr>
              <a:xfrm>
                <a:off x="2225734" y="1217851"/>
                <a:ext cx="991080" cy="677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23E8A45E-0F5A-AB4B-9745-BD45425BE0B3}"/>
                  </a:ext>
                </a:extLst>
              </p14:cNvPr>
              <p14:cNvContentPartPr/>
              <p14:nvPr/>
            </p14:nvContentPartPr>
            <p14:xfrm>
              <a:off x="4086574" y="3021811"/>
              <a:ext cx="3467160" cy="419760"/>
            </p14:xfrm>
          </p:contentPart>
        </mc:Choice>
        <mc:Fallback xmlns="">
          <p:pic>
            <p:nvPicPr>
              <p:cNvPr id="17" name="Ink 16">
                <a:extLst>
                  <a:ext uri="{FF2B5EF4-FFF2-40B4-BE49-F238E27FC236}">
                    <a16:creationId xmlns:a16="http://schemas.microsoft.com/office/drawing/2014/main" id="{23E8A45E-0F5A-AB4B-9745-BD45425BE0B3}"/>
                  </a:ext>
                </a:extLst>
              </p:cNvPr>
              <p:cNvPicPr/>
              <p:nvPr/>
            </p:nvPicPr>
            <p:blipFill>
              <a:blip r:embed="rId8"/>
              <a:stretch>
                <a:fillRect/>
              </a:stretch>
            </p:blipFill>
            <p:spPr>
              <a:xfrm>
                <a:off x="4077574" y="3012811"/>
                <a:ext cx="3484800" cy="437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3DA330E8-76D6-AB47-B1DC-51AB898A2DAA}"/>
                  </a:ext>
                </a:extLst>
              </p14:cNvPr>
              <p14:cNvContentPartPr/>
              <p14:nvPr/>
            </p14:nvContentPartPr>
            <p14:xfrm>
              <a:off x="5907454" y="4593571"/>
              <a:ext cx="1841400" cy="730800"/>
            </p14:xfrm>
          </p:contentPart>
        </mc:Choice>
        <mc:Fallback xmlns="">
          <p:pic>
            <p:nvPicPr>
              <p:cNvPr id="18" name="Ink 17">
                <a:extLst>
                  <a:ext uri="{FF2B5EF4-FFF2-40B4-BE49-F238E27FC236}">
                    <a16:creationId xmlns:a16="http://schemas.microsoft.com/office/drawing/2014/main" id="{3DA330E8-76D6-AB47-B1DC-51AB898A2DAA}"/>
                  </a:ext>
                </a:extLst>
              </p:cNvPr>
              <p:cNvPicPr/>
              <p:nvPr/>
            </p:nvPicPr>
            <p:blipFill>
              <a:blip r:embed="rId10"/>
              <a:stretch>
                <a:fillRect/>
              </a:stretch>
            </p:blipFill>
            <p:spPr>
              <a:xfrm>
                <a:off x="5898454" y="4584931"/>
                <a:ext cx="1859040" cy="748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52C13467-9F43-CB47-8560-3311631E2B5B}"/>
                  </a:ext>
                </a:extLst>
              </p14:cNvPr>
              <p14:cNvContentPartPr/>
              <p14:nvPr/>
            </p14:nvContentPartPr>
            <p14:xfrm>
              <a:off x="2822974" y="5663131"/>
              <a:ext cx="360" cy="360"/>
            </p14:xfrm>
          </p:contentPart>
        </mc:Choice>
        <mc:Fallback xmlns="">
          <p:pic>
            <p:nvPicPr>
              <p:cNvPr id="19" name="Ink 18">
                <a:extLst>
                  <a:ext uri="{FF2B5EF4-FFF2-40B4-BE49-F238E27FC236}">
                    <a16:creationId xmlns:a16="http://schemas.microsoft.com/office/drawing/2014/main" id="{52C13467-9F43-CB47-8560-3311631E2B5B}"/>
                  </a:ext>
                </a:extLst>
              </p:cNvPr>
              <p:cNvPicPr/>
              <p:nvPr/>
            </p:nvPicPr>
            <p:blipFill>
              <a:blip r:embed="rId12"/>
              <a:stretch>
                <a:fillRect/>
              </a:stretch>
            </p:blipFill>
            <p:spPr>
              <a:xfrm>
                <a:off x="2813974" y="5654131"/>
                <a:ext cx="18000" cy="18000"/>
              </a:xfrm>
              <a:prstGeom prst="rect">
                <a:avLst/>
              </a:prstGeom>
            </p:spPr>
          </p:pic>
        </mc:Fallback>
      </mc:AlternateContent>
      <p:grpSp>
        <p:nvGrpSpPr>
          <p:cNvPr id="20" name="Group 19">
            <a:extLst>
              <a:ext uri="{FF2B5EF4-FFF2-40B4-BE49-F238E27FC236}">
                <a16:creationId xmlns:a16="http://schemas.microsoft.com/office/drawing/2014/main" id="{4ADD0A07-2069-8346-B0A4-B78AE666E199}"/>
              </a:ext>
            </a:extLst>
          </p:cNvPr>
          <p:cNvGrpSpPr/>
          <p:nvPr/>
        </p:nvGrpSpPr>
        <p:grpSpPr>
          <a:xfrm>
            <a:off x="2767894" y="5605171"/>
            <a:ext cx="2855880" cy="286560"/>
            <a:chOff x="2767894" y="5605171"/>
            <a:chExt cx="2855880" cy="286560"/>
          </a:xfrm>
        </p:grpSpPr>
        <mc:AlternateContent xmlns:mc="http://schemas.openxmlformats.org/markup-compatibility/2006" xmlns:p14="http://schemas.microsoft.com/office/powerpoint/2010/main">
          <mc:Choice Requires="p14">
            <p:contentPart p14:bwMode="auto" r:id="rId13">
              <p14:nvContentPartPr>
                <p14:cNvPr id="3" name="Ink 2">
                  <a:extLst>
                    <a:ext uri="{FF2B5EF4-FFF2-40B4-BE49-F238E27FC236}">
                      <a16:creationId xmlns:a16="http://schemas.microsoft.com/office/drawing/2014/main" id="{838AF56D-E2E4-4344-AF92-BCF4BAA23CD1}"/>
                    </a:ext>
                  </a:extLst>
                </p14:cNvPr>
                <p14:cNvContentPartPr/>
                <p14:nvPr/>
              </p14:nvContentPartPr>
              <p14:xfrm>
                <a:off x="4073614" y="5741611"/>
                <a:ext cx="360" cy="360"/>
              </p14:xfrm>
            </p:contentPart>
          </mc:Choice>
          <mc:Fallback xmlns="">
            <p:pic>
              <p:nvPicPr>
                <p:cNvPr id="3" name="Ink 2">
                  <a:extLst>
                    <a:ext uri="{FF2B5EF4-FFF2-40B4-BE49-F238E27FC236}">
                      <a16:creationId xmlns:a16="http://schemas.microsoft.com/office/drawing/2014/main" id="{838AF56D-E2E4-4344-AF92-BCF4BAA23CD1}"/>
                    </a:ext>
                  </a:extLst>
                </p:cNvPr>
                <p:cNvPicPr/>
                <p:nvPr/>
              </p:nvPicPr>
              <p:blipFill>
                <a:blip r:embed="rId12"/>
                <a:stretch>
                  <a:fillRect/>
                </a:stretch>
              </p:blipFill>
              <p:spPr>
                <a:xfrm>
                  <a:off x="4064614" y="573261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 name="Ink 4">
                  <a:extLst>
                    <a:ext uri="{FF2B5EF4-FFF2-40B4-BE49-F238E27FC236}">
                      <a16:creationId xmlns:a16="http://schemas.microsoft.com/office/drawing/2014/main" id="{E562055E-C183-314E-98AE-B687F9548AD1}"/>
                    </a:ext>
                  </a:extLst>
                </p14:cNvPr>
                <p14:cNvContentPartPr/>
                <p14:nvPr/>
              </p14:nvContentPartPr>
              <p14:xfrm>
                <a:off x="5623414" y="5891371"/>
                <a:ext cx="360" cy="360"/>
              </p14:xfrm>
            </p:contentPart>
          </mc:Choice>
          <mc:Fallback xmlns="">
            <p:pic>
              <p:nvPicPr>
                <p:cNvPr id="5" name="Ink 4">
                  <a:extLst>
                    <a:ext uri="{FF2B5EF4-FFF2-40B4-BE49-F238E27FC236}">
                      <a16:creationId xmlns:a16="http://schemas.microsoft.com/office/drawing/2014/main" id="{E562055E-C183-314E-98AE-B687F9548AD1}"/>
                    </a:ext>
                  </a:extLst>
                </p:cNvPr>
                <p:cNvPicPr/>
                <p:nvPr/>
              </p:nvPicPr>
              <p:blipFill>
                <a:blip r:embed="rId12"/>
                <a:stretch>
                  <a:fillRect/>
                </a:stretch>
              </p:blipFill>
              <p:spPr>
                <a:xfrm>
                  <a:off x="5614414" y="588273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37B1F740-73F7-FE49-8989-904216C811C0}"/>
                    </a:ext>
                  </a:extLst>
                </p14:cNvPr>
                <p14:cNvContentPartPr/>
                <p14:nvPr/>
              </p14:nvContentPartPr>
              <p14:xfrm>
                <a:off x="2767894" y="5605171"/>
                <a:ext cx="360" cy="360"/>
              </p14:xfrm>
            </p:contentPart>
          </mc:Choice>
          <mc:Fallback xmlns="">
            <p:pic>
              <p:nvPicPr>
                <p:cNvPr id="10" name="Ink 9">
                  <a:extLst>
                    <a:ext uri="{FF2B5EF4-FFF2-40B4-BE49-F238E27FC236}">
                      <a16:creationId xmlns:a16="http://schemas.microsoft.com/office/drawing/2014/main" id="{37B1F740-73F7-FE49-8989-904216C811C0}"/>
                    </a:ext>
                  </a:extLst>
                </p:cNvPr>
                <p:cNvPicPr/>
                <p:nvPr/>
              </p:nvPicPr>
              <p:blipFill>
                <a:blip r:embed="rId12"/>
                <a:stretch>
                  <a:fillRect/>
                </a:stretch>
              </p:blipFill>
              <p:spPr>
                <a:xfrm>
                  <a:off x="2758894" y="5596171"/>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D7489D93-4714-A64A-9D8E-11DDC4F2EBB9}"/>
                  </a:ext>
                </a:extLst>
              </p14:cNvPr>
              <p14:cNvContentPartPr/>
              <p14:nvPr/>
            </p14:nvContentPartPr>
            <p14:xfrm>
              <a:off x="7171772" y="6552254"/>
              <a:ext cx="360" cy="360"/>
            </p14:xfrm>
          </p:contentPart>
        </mc:Choice>
        <mc:Fallback xmlns="">
          <p:pic>
            <p:nvPicPr>
              <p:cNvPr id="22" name="Ink 21">
                <a:extLst>
                  <a:ext uri="{FF2B5EF4-FFF2-40B4-BE49-F238E27FC236}">
                    <a16:creationId xmlns:a16="http://schemas.microsoft.com/office/drawing/2014/main" id="{D7489D93-4714-A64A-9D8E-11DDC4F2EBB9}"/>
                  </a:ext>
                </a:extLst>
              </p:cNvPr>
              <p:cNvPicPr/>
              <p:nvPr/>
            </p:nvPicPr>
            <p:blipFill>
              <a:blip r:embed="rId12"/>
              <a:stretch>
                <a:fillRect/>
              </a:stretch>
            </p:blipFill>
            <p:spPr>
              <a:xfrm>
                <a:off x="7162772" y="654325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5E970422-C136-0747-A17B-CEC7EF3A3E68}"/>
                  </a:ext>
                </a:extLst>
              </p14:cNvPr>
              <p14:cNvContentPartPr/>
              <p14:nvPr/>
            </p14:nvContentPartPr>
            <p14:xfrm>
              <a:off x="7943974" y="1456492"/>
              <a:ext cx="8280" cy="4320"/>
            </p14:xfrm>
          </p:contentPart>
        </mc:Choice>
        <mc:Fallback xmlns="">
          <p:pic>
            <p:nvPicPr>
              <p:cNvPr id="14" name="Ink 13">
                <a:extLst>
                  <a:ext uri="{FF2B5EF4-FFF2-40B4-BE49-F238E27FC236}">
                    <a16:creationId xmlns:a16="http://schemas.microsoft.com/office/drawing/2014/main" id="{5E970422-C136-0747-A17B-CEC7EF3A3E68}"/>
                  </a:ext>
                </a:extLst>
              </p:cNvPr>
              <p:cNvPicPr/>
              <p:nvPr/>
            </p:nvPicPr>
            <p:blipFill>
              <a:blip r:embed="rId18"/>
              <a:stretch>
                <a:fillRect/>
              </a:stretch>
            </p:blipFill>
            <p:spPr>
              <a:xfrm>
                <a:off x="7935334" y="1447492"/>
                <a:ext cx="25920" cy="21960"/>
              </a:xfrm>
              <a:prstGeom prst="rect">
                <a:avLst/>
              </a:prstGeom>
            </p:spPr>
          </p:pic>
        </mc:Fallback>
      </mc:AlternateContent>
      <p:sp>
        <p:nvSpPr>
          <p:cNvPr id="23" name="TextBox 22">
            <a:extLst>
              <a:ext uri="{FF2B5EF4-FFF2-40B4-BE49-F238E27FC236}">
                <a16:creationId xmlns:a16="http://schemas.microsoft.com/office/drawing/2014/main" id="{F5994798-1BE7-D64F-AA78-439806E025CA}"/>
              </a:ext>
            </a:extLst>
          </p:cNvPr>
          <p:cNvSpPr txBox="1"/>
          <p:nvPr/>
        </p:nvSpPr>
        <p:spPr>
          <a:xfrm>
            <a:off x="7793921" y="1226491"/>
            <a:ext cx="3864391" cy="1200329"/>
          </a:xfrm>
          <a:prstGeom prst="rect">
            <a:avLst/>
          </a:prstGeom>
          <a:noFill/>
        </p:spPr>
        <p:txBody>
          <a:bodyPr wrap="none" rtlCol="0">
            <a:spAutoFit/>
          </a:bodyPr>
          <a:lstStyle/>
          <a:p>
            <a:r>
              <a:rPr lang="en-US" dirty="0"/>
              <a:t>Asymptomatic</a:t>
            </a:r>
          </a:p>
          <a:p>
            <a:r>
              <a:rPr lang="en-US" dirty="0"/>
              <a:t>Minor infection </a:t>
            </a:r>
          </a:p>
          <a:p>
            <a:r>
              <a:rPr lang="en-US" dirty="0"/>
              <a:t>7-10 days fever &amp;/or flu-like symptoms </a:t>
            </a:r>
          </a:p>
          <a:p>
            <a:r>
              <a:rPr lang="en-US" dirty="0"/>
              <a:t>anosmia</a:t>
            </a:r>
          </a:p>
        </p:txBody>
      </p:sp>
      <mc:AlternateContent xmlns:mc="http://schemas.openxmlformats.org/markup-compatibility/2006" xmlns:p14="http://schemas.microsoft.com/office/powerpoint/2010/main">
        <mc:Choice Requires="p14">
          <p:contentPart p14:bwMode="auto" r:id="rId19">
            <p14:nvContentPartPr>
              <p14:cNvPr id="24" name="Ink 23">
                <a:extLst>
                  <a:ext uri="{FF2B5EF4-FFF2-40B4-BE49-F238E27FC236}">
                    <a16:creationId xmlns:a16="http://schemas.microsoft.com/office/drawing/2014/main" id="{C5F778DF-6796-ED45-B00F-C4E591840435}"/>
                  </a:ext>
                </a:extLst>
              </p14:cNvPr>
              <p14:cNvContentPartPr/>
              <p14:nvPr/>
            </p14:nvContentPartPr>
            <p14:xfrm>
              <a:off x="9728854" y="3041932"/>
              <a:ext cx="1110600" cy="509040"/>
            </p14:xfrm>
          </p:contentPart>
        </mc:Choice>
        <mc:Fallback xmlns="">
          <p:pic>
            <p:nvPicPr>
              <p:cNvPr id="24" name="Ink 23">
                <a:extLst>
                  <a:ext uri="{FF2B5EF4-FFF2-40B4-BE49-F238E27FC236}">
                    <a16:creationId xmlns:a16="http://schemas.microsoft.com/office/drawing/2014/main" id="{C5F778DF-6796-ED45-B00F-C4E591840435}"/>
                  </a:ext>
                </a:extLst>
              </p:cNvPr>
              <p:cNvPicPr/>
              <p:nvPr/>
            </p:nvPicPr>
            <p:blipFill>
              <a:blip r:embed="rId20"/>
              <a:stretch>
                <a:fillRect/>
              </a:stretch>
            </p:blipFill>
            <p:spPr>
              <a:xfrm>
                <a:off x="9719854" y="3032932"/>
                <a:ext cx="1128240" cy="526680"/>
              </a:xfrm>
              <a:prstGeom prst="rect">
                <a:avLst/>
              </a:prstGeom>
            </p:spPr>
          </p:pic>
        </mc:Fallback>
      </mc:AlternateContent>
      <p:sp>
        <p:nvSpPr>
          <p:cNvPr id="26" name="TextBox 25">
            <a:extLst>
              <a:ext uri="{FF2B5EF4-FFF2-40B4-BE49-F238E27FC236}">
                <a16:creationId xmlns:a16="http://schemas.microsoft.com/office/drawing/2014/main" id="{5AB401F4-F08B-3F4C-ABED-673733F8A282}"/>
              </a:ext>
            </a:extLst>
          </p:cNvPr>
          <p:cNvSpPr txBox="1"/>
          <p:nvPr/>
        </p:nvSpPr>
        <p:spPr>
          <a:xfrm>
            <a:off x="10948086" y="3002689"/>
            <a:ext cx="1212191" cy="646331"/>
          </a:xfrm>
          <a:prstGeom prst="rect">
            <a:avLst/>
          </a:prstGeom>
          <a:noFill/>
        </p:spPr>
        <p:txBody>
          <a:bodyPr wrap="none" rtlCol="0">
            <a:spAutoFit/>
          </a:bodyPr>
          <a:lstStyle/>
          <a:p>
            <a:r>
              <a:rPr lang="en-US" dirty="0"/>
              <a:t>Moderate </a:t>
            </a:r>
          </a:p>
          <a:p>
            <a:r>
              <a:rPr lang="en-US" dirty="0"/>
              <a:t>(needs O2)</a:t>
            </a:r>
          </a:p>
        </p:txBody>
      </p:sp>
      <p:sp>
        <p:nvSpPr>
          <p:cNvPr id="27" name="TextBox 26">
            <a:extLst>
              <a:ext uri="{FF2B5EF4-FFF2-40B4-BE49-F238E27FC236}">
                <a16:creationId xmlns:a16="http://schemas.microsoft.com/office/drawing/2014/main" id="{753E5725-6632-D544-8FED-DE046125FFB7}"/>
              </a:ext>
            </a:extLst>
          </p:cNvPr>
          <p:cNvSpPr txBox="1"/>
          <p:nvPr/>
        </p:nvSpPr>
        <p:spPr>
          <a:xfrm>
            <a:off x="10249106" y="4290946"/>
            <a:ext cx="1936428" cy="923330"/>
          </a:xfrm>
          <a:prstGeom prst="rect">
            <a:avLst/>
          </a:prstGeom>
          <a:noFill/>
        </p:spPr>
        <p:txBody>
          <a:bodyPr wrap="none" rtlCol="0">
            <a:spAutoFit/>
          </a:bodyPr>
          <a:lstStyle/>
          <a:p>
            <a:r>
              <a:rPr lang="en-US" dirty="0"/>
              <a:t>Severe</a:t>
            </a:r>
          </a:p>
          <a:p>
            <a:r>
              <a:rPr lang="en-US" dirty="0"/>
              <a:t>(needs mechanical</a:t>
            </a:r>
          </a:p>
          <a:p>
            <a:r>
              <a:rPr lang="en-US" dirty="0"/>
              <a:t>Ventilation)</a:t>
            </a:r>
          </a:p>
        </p:txBody>
      </p:sp>
      <mc:AlternateContent xmlns:mc="http://schemas.openxmlformats.org/markup-compatibility/2006" xmlns:p14="http://schemas.microsoft.com/office/powerpoint/2010/main">
        <mc:Choice Requires="p14">
          <p:contentPart p14:bwMode="auto" r:id="rId21">
            <p14:nvContentPartPr>
              <p14:cNvPr id="28" name="Ink 27">
                <a:extLst>
                  <a:ext uri="{FF2B5EF4-FFF2-40B4-BE49-F238E27FC236}">
                    <a16:creationId xmlns:a16="http://schemas.microsoft.com/office/drawing/2014/main" id="{18BCF5DB-69D7-FB4D-BF40-ABB933E16337}"/>
                  </a:ext>
                </a:extLst>
              </p14:cNvPr>
              <p14:cNvContentPartPr/>
              <p14:nvPr/>
            </p14:nvContentPartPr>
            <p14:xfrm>
              <a:off x="9579814" y="4389772"/>
              <a:ext cx="785880" cy="347760"/>
            </p14:xfrm>
          </p:contentPart>
        </mc:Choice>
        <mc:Fallback xmlns="">
          <p:pic>
            <p:nvPicPr>
              <p:cNvPr id="28" name="Ink 27">
                <a:extLst>
                  <a:ext uri="{FF2B5EF4-FFF2-40B4-BE49-F238E27FC236}">
                    <a16:creationId xmlns:a16="http://schemas.microsoft.com/office/drawing/2014/main" id="{18BCF5DB-69D7-FB4D-BF40-ABB933E16337}"/>
                  </a:ext>
                </a:extLst>
              </p:cNvPr>
              <p:cNvPicPr/>
              <p:nvPr/>
            </p:nvPicPr>
            <p:blipFill>
              <a:blip r:embed="rId22"/>
              <a:stretch>
                <a:fillRect/>
              </a:stretch>
            </p:blipFill>
            <p:spPr>
              <a:xfrm>
                <a:off x="9571174" y="4381132"/>
                <a:ext cx="80352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9" name="Ink 28">
                <a:extLst>
                  <a:ext uri="{FF2B5EF4-FFF2-40B4-BE49-F238E27FC236}">
                    <a16:creationId xmlns:a16="http://schemas.microsoft.com/office/drawing/2014/main" id="{9FE58275-3C46-9543-92CD-3E4DBEC831C9}"/>
                  </a:ext>
                </a:extLst>
              </p14:cNvPr>
              <p14:cNvContentPartPr/>
              <p14:nvPr/>
            </p14:nvContentPartPr>
            <p14:xfrm>
              <a:off x="7193734" y="5086732"/>
              <a:ext cx="360" cy="360"/>
            </p14:xfrm>
          </p:contentPart>
        </mc:Choice>
        <mc:Fallback xmlns="">
          <p:pic>
            <p:nvPicPr>
              <p:cNvPr id="29" name="Ink 28">
                <a:extLst>
                  <a:ext uri="{FF2B5EF4-FFF2-40B4-BE49-F238E27FC236}">
                    <a16:creationId xmlns:a16="http://schemas.microsoft.com/office/drawing/2014/main" id="{9FE58275-3C46-9543-92CD-3E4DBEC831C9}"/>
                  </a:ext>
                </a:extLst>
              </p:cNvPr>
              <p:cNvPicPr/>
              <p:nvPr/>
            </p:nvPicPr>
            <p:blipFill>
              <a:blip r:embed="rId24"/>
              <a:stretch>
                <a:fillRect/>
              </a:stretch>
            </p:blipFill>
            <p:spPr>
              <a:xfrm>
                <a:off x="7185094" y="50780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0" name="Ink 29">
                <a:extLst>
                  <a:ext uri="{FF2B5EF4-FFF2-40B4-BE49-F238E27FC236}">
                    <a16:creationId xmlns:a16="http://schemas.microsoft.com/office/drawing/2014/main" id="{27EECB34-1C29-864E-A8B6-F96823A8E1C0}"/>
                  </a:ext>
                </a:extLst>
              </p14:cNvPr>
              <p14:cNvContentPartPr/>
              <p14:nvPr/>
            </p14:nvContentPartPr>
            <p14:xfrm>
              <a:off x="8071414" y="5417212"/>
              <a:ext cx="360" cy="360"/>
            </p14:xfrm>
          </p:contentPart>
        </mc:Choice>
        <mc:Fallback xmlns="">
          <p:pic>
            <p:nvPicPr>
              <p:cNvPr id="30" name="Ink 29">
                <a:extLst>
                  <a:ext uri="{FF2B5EF4-FFF2-40B4-BE49-F238E27FC236}">
                    <a16:creationId xmlns:a16="http://schemas.microsoft.com/office/drawing/2014/main" id="{27EECB34-1C29-864E-A8B6-F96823A8E1C0}"/>
                  </a:ext>
                </a:extLst>
              </p:cNvPr>
              <p:cNvPicPr/>
              <p:nvPr/>
            </p:nvPicPr>
            <p:blipFill>
              <a:blip r:embed="rId24"/>
              <a:stretch>
                <a:fillRect/>
              </a:stretch>
            </p:blipFill>
            <p:spPr>
              <a:xfrm>
                <a:off x="8062414" y="54085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1" name="Ink 30">
                <a:extLst>
                  <a:ext uri="{FF2B5EF4-FFF2-40B4-BE49-F238E27FC236}">
                    <a16:creationId xmlns:a16="http://schemas.microsoft.com/office/drawing/2014/main" id="{D191A443-CAB3-4648-A1EF-201226616642}"/>
                  </a:ext>
                </a:extLst>
              </p14:cNvPr>
              <p14:cNvContentPartPr/>
              <p14:nvPr/>
            </p14:nvContentPartPr>
            <p14:xfrm>
              <a:off x="7494694" y="5188972"/>
              <a:ext cx="360" cy="360"/>
            </p14:xfrm>
          </p:contentPart>
        </mc:Choice>
        <mc:Fallback xmlns="">
          <p:pic>
            <p:nvPicPr>
              <p:cNvPr id="31" name="Ink 30">
                <a:extLst>
                  <a:ext uri="{FF2B5EF4-FFF2-40B4-BE49-F238E27FC236}">
                    <a16:creationId xmlns:a16="http://schemas.microsoft.com/office/drawing/2014/main" id="{D191A443-CAB3-4648-A1EF-201226616642}"/>
                  </a:ext>
                </a:extLst>
              </p:cNvPr>
              <p:cNvPicPr/>
              <p:nvPr/>
            </p:nvPicPr>
            <p:blipFill>
              <a:blip r:embed="rId24"/>
              <a:stretch>
                <a:fillRect/>
              </a:stretch>
            </p:blipFill>
            <p:spPr>
              <a:xfrm>
                <a:off x="7485694" y="51803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2" name="Ink 31">
                <a:extLst>
                  <a:ext uri="{FF2B5EF4-FFF2-40B4-BE49-F238E27FC236}">
                    <a16:creationId xmlns:a16="http://schemas.microsoft.com/office/drawing/2014/main" id="{1D30B220-D1F1-0E45-8D82-EACE955F3DA5}"/>
                  </a:ext>
                </a:extLst>
              </p14:cNvPr>
              <p14:cNvContentPartPr/>
              <p14:nvPr/>
            </p14:nvContentPartPr>
            <p14:xfrm>
              <a:off x="9041254" y="5512612"/>
              <a:ext cx="360" cy="360"/>
            </p14:xfrm>
          </p:contentPart>
        </mc:Choice>
        <mc:Fallback xmlns="">
          <p:pic>
            <p:nvPicPr>
              <p:cNvPr id="32" name="Ink 31">
                <a:extLst>
                  <a:ext uri="{FF2B5EF4-FFF2-40B4-BE49-F238E27FC236}">
                    <a16:creationId xmlns:a16="http://schemas.microsoft.com/office/drawing/2014/main" id="{1D30B220-D1F1-0E45-8D82-EACE955F3DA5}"/>
                  </a:ext>
                </a:extLst>
              </p:cNvPr>
              <p:cNvPicPr/>
              <p:nvPr/>
            </p:nvPicPr>
            <p:blipFill>
              <a:blip r:embed="rId24"/>
              <a:stretch>
                <a:fillRect/>
              </a:stretch>
            </p:blipFill>
            <p:spPr>
              <a:xfrm>
                <a:off x="9032254" y="55039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4" name="Ink 33">
                <a:extLst>
                  <a:ext uri="{FF2B5EF4-FFF2-40B4-BE49-F238E27FC236}">
                    <a16:creationId xmlns:a16="http://schemas.microsoft.com/office/drawing/2014/main" id="{1E6F16CE-375C-DB4D-BDED-1B6B722C6E04}"/>
                  </a:ext>
                </a:extLst>
              </p14:cNvPr>
              <p14:cNvContentPartPr/>
              <p14:nvPr/>
            </p14:nvContentPartPr>
            <p14:xfrm>
              <a:off x="4075012" y="1628139"/>
              <a:ext cx="3519000" cy="715320"/>
            </p14:xfrm>
          </p:contentPart>
        </mc:Choice>
        <mc:Fallback xmlns="">
          <p:pic>
            <p:nvPicPr>
              <p:cNvPr id="34" name="Ink 33">
                <a:extLst>
                  <a:ext uri="{FF2B5EF4-FFF2-40B4-BE49-F238E27FC236}">
                    <a16:creationId xmlns:a16="http://schemas.microsoft.com/office/drawing/2014/main" id="{1E6F16CE-375C-DB4D-BDED-1B6B722C6E04}"/>
                  </a:ext>
                </a:extLst>
              </p:cNvPr>
              <p:cNvPicPr/>
              <p:nvPr/>
            </p:nvPicPr>
            <p:blipFill>
              <a:blip r:embed="rId29"/>
              <a:stretch>
                <a:fillRect/>
              </a:stretch>
            </p:blipFill>
            <p:spPr>
              <a:xfrm>
                <a:off x="4066012" y="1619139"/>
                <a:ext cx="3536640" cy="732960"/>
              </a:xfrm>
              <a:prstGeom prst="rect">
                <a:avLst/>
              </a:prstGeom>
            </p:spPr>
          </p:pic>
        </mc:Fallback>
      </mc:AlternateContent>
    </p:spTree>
    <p:extLst>
      <p:ext uri="{BB962C8B-B14F-4D97-AF65-F5344CB8AC3E}">
        <p14:creationId xmlns:p14="http://schemas.microsoft.com/office/powerpoint/2010/main" val="410136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642501" cy="3563044"/>
          </a:xfrm>
          <a:prstGeom prst="rect">
            <a:avLst/>
          </a:prstGeom>
        </p:spPr>
      </p:pic>
      <p:pic>
        <p:nvPicPr>
          <p:cNvPr id="3" name="Picture 2"/>
          <p:cNvPicPr>
            <a:picLocks noChangeAspect="1"/>
          </p:cNvPicPr>
          <p:nvPr/>
        </p:nvPicPr>
        <p:blipFill>
          <a:blip r:embed="rId3"/>
          <a:stretch>
            <a:fillRect/>
          </a:stretch>
        </p:blipFill>
        <p:spPr>
          <a:xfrm>
            <a:off x="0" y="3242456"/>
            <a:ext cx="12192000" cy="3309471"/>
          </a:xfrm>
          <a:prstGeom prst="rect">
            <a:avLst/>
          </a:prstGeom>
        </p:spPr>
      </p:pic>
    </p:spTree>
    <p:extLst>
      <p:ext uri="{BB962C8B-B14F-4D97-AF65-F5344CB8AC3E}">
        <p14:creationId xmlns:p14="http://schemas.microsoft.com/office/powerpoint/2010/main" val="2348754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a:bodyPr>
          <a:lstStyle/>
          <a:p>
            <a:pPr algn="ctr"/>
            <a:r>
              <a:rPr lang="en-GB" dirty="0">
                <a:solidFill>
                  <a:srgbClr val="7030A0"/>
                </a:solidFill>
              </a:rPr>
              <a:t>VTE risk Feb 2020- March 2021 in COVID-19 patients</a:t>
            </a:r>
            <a:br>
              <a:rPr lang="en-GB" dirty="0"/>
            </a:br>
            <a:r>
              <a:rPr lang="en-GB" sz="2200" dirty="0"/>
              <a:t>BMJ 2022;376:e069590 | </a:t>
            </a:r>
            <a:r>
              <a:rPr lang="en-GB" sz="2200" dirty="0" err="1"/>
              <a:t>doi</a:t>
            </a:r>
            <a:r>
              <a:rPr lang="en-GB" sz="2200" dirty="0"/>
              <a:t>: 10.1136/bmj-2021-069590 </a:t>
            </a:r>
          </a:p>
        </p:txBody>
      </p:sp>
      <p:pic>
        <p:nvPicPr>
          <p:cNvPr id="4" name="Content Placeholder 3"/>
          <p:cNvPicPr>
            <a:picLocks noGrp="1" noChangeAspect="1"/>
          </p:cNvPicPr>
          <p:nvPr>
            <p:ph idx="1"/>
          </p:nvPr>
        </p:nvPicPr>
        <p:blipFill>
          <a:blip r:embed="rId2"/>
          <a:stretch>
            <a:fillRect/>
          </a:stretch>
        </p:blipFill>
        <p:spPr>
          <a:xfrm>
            <a:off x="1806165" y="1825625"/>
            <a:ext cx="8579669" cy="4351338"/>
          </a:xfrm>
          <a:prstGeom prst="rect">
            <a:avLst/>
          </a:prstGeom>
        </p:spPr>
      </p:pic>
    </p:spTree>
    <p:extLst>
      <p:ext uri="{BB962C8B-B14F-4D97-AF65-F5344CB8AC3E}">
        <p14:creationId xmlns:p14="http://schemas.microsoft.com/office/powerpoint/2010/main" val="2342932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060449" y="590221"/>
            <a:ext cx="4721772" cy="354132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97594" y="590222"/>
            <a:ext cx="4721771" cy="35413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66289" cy="3649717"/>
          </a:xfrm>
          <a:prstGeom prst="rect">
            <a:avLst/>
          </a:prstGeom>
        </p:spPr>
      </p:pic>
      <p:sp>
        <p:nvSpPr>
          <p:cNvPr id="3" name="TextBox 2"/>
          <p:cNvSpPr txBox="1"/>
          <p:nvPr/>
        </p:nvSpPr>
        <p:spPr>
          <a:xfrm>
            <a:off x="0" y="3862552"/>
            <a:ext cx="4627179" cy="923330"/>
          </a:xfrm>
          <a:prstGeom prst="rect">
            <a:avLst/>
          </a:prstGeom>
          <a:noFill/>
        </p:spPr>
        <p:txBody>
          <a:bodyPr wrap="square" rtlCol="0">
            <a:spAutoFit/>
          </a:bodyPr>
          <a:lstStyle/>
          <a:p>
            <a:r>
              <a:rPr lang="en-GB" dirty="0">
                <a:solidFill>
                  <a:prstClr val="black"/>
                </a:solidFill>
              </a:rPr>
              <a:t>COVID-19 pneumonia causes </a:t>
            </a:r>
          </a:p>
          <a:p>
            <a:r>
              <a:rPr lang="en-GB" dirty="0">
                <a:solidFill>
                  <a:prstClr val="black"/>
                </a:solidFill>
              </a:rPr>
              <a:t>-a profound prothrombotic state</a:t>
            </a:r>
          </a:p>
          <a:p>
            <a:pPr marL="285750" indent="-285750">
              <a:buFontTx/>
              <a:buChar char="-"/>
            </a:pPr>
            <a:r>
              <a:rPr lang="en-GB" dirty="0">
                <a:solidFill>
                  <a:prstClr val="black"/>
                </a:solidFill>
              </a:rPr>
              <a:t>High rates of clots</a:t>
            </a:r>
          </a:p>
        </p:txBody>
      </p:sp>
    </p:spTree>
    <p:extLst>
      <p:ext uri="{BB962C8B-B14F-4D97-AF65-F5344CB8AC3E}">
        <p14:creationId xmlns:p14="http://schemas.microsoft.com/office/powerpoint/2010/main" val="1083044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433F0-EE68-994D-9E4E-6E75C6C50E3E}"/>
              </a:ext>
            </a:extLst>
          </p:cNvPr>
          <p:cNvSpPr>
            <a:spLocks noGrp="1"/>
          </p:cNvSpPr>
          <p:nvPr>
            <p:ph type="title"/>
          </p:nvPr>
        </p:nvSpPr>
        <p:spPr>
          <a:xfrm>
            <a:off x="0" y="365125"/>
            <a:ext cx="11353800" cy="1325563"/>
          </a:xfrm>
        </p:spPr>
        <p:txBody>
          <a:bodyPr/>
          <a:lstStyle/>
          <a:p>
            <a:pPr algn="ctr"/>
            <a:r>
              <a:rPr lang="en-GB" dirty="0"/>
              <a:t>Lung thromboembolism in COVID-19:</a:t>
            </a:r>
            <a:br>
              <a:rPr lang="en-GB" dirty="0"/>
            </a:br>
            <a:r>
              <a:rPr lang="en-GB" dirty="0"/>
              <a:t>two pathologies</a:t>
            </a:r>
          </a:p>
        </p:txBody>
      </p:sp>
      <p:pic>
        <p:nvPicPr>
          <p:cNvPr id="9" name="Picture 8">
            <a:extLst>
              <a:ext uri="{FF2B5EF4-FFF2-40B4-BE49-F238E27FC236}">
                <a16:creationId xmlns:a16="http://schemas.microsoft.com/office/drawing/2014/main" id="{335EDD43-8D53-784F-85C5-EF43775C0E1C}"/>
              </a:ext>
            </a:extLst>
          </p:cNvPr>
          <p:cNvPicPr>
            <a:picLocks noChangeAspect="1"/>
          </p:cNvPicPr>
          <p:nvPr/>
        </p:nvPicPr>
        <p:blipFill>
          <a:blip r:embed="rId2"/>
          <a:stretch>
            <a:fillRect/>
          </a:stretch>
        </p:blipFill>
        <p:spPr>
          <a:xfrm>
            <a:off x="838199" y="1657450"/>
            <a:ext cx="4318233" cy="2209800"/>
          </a:xfrm>
          <a:prstGeom prst="rect">
            <a:avLst/>
          </a:prstGeom>
        </p:spPr>
      </p:pic>
      <p:cxnSp>
        <p:nvCxnSpPr>
          <p:cNvPr id="11" name="Straight Arrow Connector 10">
            <a:extLst>
              <a:ext uri="{FF2B5EF4-FFF2-40B4-BE49-F238E27FC236}">
                <a16:creationId xmlns:a16="http://schemas.microsoft.com/office/drawing/2014/main" id="{55A0E9AF-6E61-5046-9409-A1390462509A}"/>
              </a:ext>
            </a:extLst>
          </p:cNvPr>
          <p:cNvCxnSpPr/>
          <p:nvPr/>
        </p:nvCxnSpPr>
        <p:spPr>
          <a:xfrm>
            <a:off x="2943226" y="3857625"/>
            <a:ext cx="0" cy="70008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80F06A-9359-2747-ACBB-9F43161A38E4}"/>
              </a:ext>
            </a:extLst>
          </p:cNvPr>
          <p:cNvSpPr txBox="1"/>
          <p:nvPr/>
        </p:nvSpPr>
        <p:spPr>
          <a:xfrm>
            <a:off x="1828803" y="4557713"/>
            <a:ext cx="2657474" cy="369332"/>
          </a:xfrm>
          <a:prstGeom prst="rect">
            <a:avLst/>
          </a:prstGeom>
          <a:solidFill>
            <a:srgbClr val="00B050"/>
          </a:solidFill>
          <a:scene3d>
            <a:camera prst="orthographicFront"/>
            <a:lightRig rig="threePt" dir="t"/>
          </a:scene3d>
          <a:sp3d>
            <a:bevelT/>
          </a:sp3d>
        </p:spPr>
        <p:txBody>
          <a:bodyPr wrap="square" rtlCol="0">
            <a:spAutoFit/>
          </a:bodyPr>
          <a:lstStyle/>
          <a:p>
            <a:pPr algn="ctr"/>
            <a:r>
              <a:rPr lang="en-GB" dirty="0">
                <a:solidFill>
                  <a:prstClr val="black"/>
                </a:solidFill>
              </a:rPr>
              <a:t>Deep vein thrombosis</a:t>
            </a:r>
          </a:p>
        </p:txBody>
      </p:sp>
      <p:cxnSp>
        <p:nvCxnSpPr>
          <p:cNvPr id="13" name="Straight Arrow Connector 12">
            <a:extLst>
              <a:ext uri="{FF2B5EF4-FFF2-40B4-BE49-F238E27FC236}">
                <a16:creationId xmlns:a16="http://schemas.microsoft.com/office/drawing/2014/main" id="{AF4A1023-CE00-4141-B0A3-A9F3DCE6443D}"/>
              </a:ext>
            </a:extLst>
          </p:cNvPr>
          <p:cNvCxnSpPr/>
          <p:nvPr/>
        </p:nvCxnSpPr>
        <p:spPr>
          <a:xfrm>
            <a:off x="2943226" y="5124450"/>
            <a:ext cx="0" cy="70008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C32D3D0-4BC2-E44B-B18F-9B5427B0C0B2}"/>
              </a:ext>
            </a:extLst>
          </p:cNvPr>
          <p:cNvSpPr txBox="1"/>
          <p:nvPr/>
        </p:nvSpPr>
        <p:spPr>
          <a:xfrm>
            <a:off x="1828803" y="6021943"/>
            <a:ext cx="2657474" cy="369332"/>
          </a:xfrm>
          <a:prstGeom prst="rect">
            <a:avLst/>
          </a:prstGeom>
          <a:solidFill>
            <a:srgbClr val="00B0F0"/>
          </a:solidFill>
          <a:scene3d>
            <a:camera prst="orthographicFront"/>
            <a:lightRig rig="threePt" dir="t"/>
          </a:scene3d>
          <a:sp3d>
            <a:bevelT/>
          </a:sp3d>
        </p:spPr>
        <p:txBody>
          <a:bodyPr wrap="square" rtlCol="0">
            <a:spAutoFit/>
          </a:bodyPr>
          <a:lstStyle/>
          <a:p>
            <a:pPr algn="ctr"/>
            <a:r>
              <a:rPr lang="en-GB" dirty="0">
                <a:solidFill>
                  <a:prstClr val="black"/>
                </a:solidFill>
              </a:rPr>
              <a:t>Pulmonary embolism</a:t>
            </a:r>
          </a:p>
        </p:txBody>
      </p:sp>
      <p:sp>
        <p:nvSpPr>
          <p:cNvPr id="16" name="TextBox 15">
            <a:extLst>
              <a:ext uri="{FF2B5EF4-FFF2-40B4-BE49-F238E27FC236}">
                <a16:creationId xmlns:a16="http://schemas.microsoft.com/office/drawing/2014/main" id="{BC8457C5-7D94-984C-965B-97BC832C60D4}"/>
              </a:ext>
            </a:extLst>
          </p:cNvPr>
          <p:cNvSpPr txBox="1"/>
          <p:nvPr/>
        </p:nvSpPr>
        <p:spPr>
          <a:xfrm>
            <a:off x="3071817" y="5257801"/>
            <a:ext cx="2271706" cy="369332"/>
          </a:xfrm>
          <a:prstGeom prst="rect">
            <a:avLst/>
          </a:prstGeom>
          <a:noFill/>
        </p:spPr>
        <p:txBody>
          <a:bodyPr wrap="square" rtlCol="0">
            <a:spAutoFit/>
          </a:bodyPr>
          <a:lstStyle/>
          <a:p>
            <a:r>
              <a:rPr lang="en-GB" dirty="0" err="1">
                <a:solidFill>
                  <a:prstClr val="black"/>
                </a:solidFill>
              </a:rPr>
              <a:t>Embolisation</a:t>
            </a:r>
            <a:endParaRPr lang="en-GB" dirty="0">
              <a:solidFill>
                <a:prstClr val="black"/>
              </a:solidFill>
            </a:endParaRPr>
          </a:p>
        </p:txBody>
      </p:sp>
      <p:sp>
        <p:nvSpPr>
          <p:cNvPr id="17" name="TextBox 16">
            <a:extLst>
              <a:ext uri="{FF2B5EF4-FFF2-40B4-BE49-F238E27FC236}">
                <a16:creationId xmlns:a16="http://schemas.microsoft.com/office/drawing/2014/main" id="{24865554-EDD3-794F-8D1A-C5C89486B3BF}"/>
              </a:ext>
            </a:extLst>
          </p:cNvPr>
          <p:cNvSpPr txBox="1"/>
          <p:nvPr/>
        </p:nvSpPr>
        <p:spPr>
          <a:xfrm>
            <a:off x="7077078" y="4248984"/>
            <a:ext cx="2657474" cy="646331"/>
          </a:xfrm>
          <a:prstGeom prst="rect">
            <a:avLst/>
          </a:prstGeom>
          <a:solidFill>
            <a:srgbClr val="FFC000"/>
          </a:solidFill>
          <a:scene3d>
            <a:camera prst="orthographicFront"/>
            <a:lightRig rig="threePt" dir="t"/>
          </a:scene3d>
          <a:sp3d>
            <a:bevelT/>
          </a:sp3d>
        </p:spPr>
        <p:txBody>
          <a:bodyPr wrap="square" rtlCol="0">
            <a:spAutoFit/>
          </a:bodyPr>
          <a:lstStyle/>
          <a:p>
            <a:pPr algn="ctr"/>
            <a:r>
              <a:rPr lang="en-GB" dirty="0">
                <a:solidFill>
                  <a:prstClr val="black"/>
                </a:solidFill>
              </a:rPr>
              <a:t>Local inflammation in pulmonary vasculature</a:t>
            </a:r>
          </a:p>
        </p:txBody>
      </p:sp>
      <p:sp>
        <p:nvSpPr>
          <p:cNvPr id="19" name="TextBox 18">
            <a:extLst>
              <a:ext uri="{FF2B5EF4-FFF2-40B4-BE49-F238E27FC236}">
                <a16:creationId xmlns:a16="http://schemas.microsoft.com/office/drawing/2014/main" id="{9CC8D66B-13CB-6648-8E25-D440FDC89357}"/>
              </a:ext>
            </a:extLst>
          </p:cNvPr>
          <p:cNvSpPr txBox="1"/>
          <p:nvPr/>
        </p:nvSpPr>
        <p:spPr>
          <a:xfrm>
            <a:off x="7077078" y="5984231"/>
            <a:ext cx="2657474" cy="369332"/>
          </a:xfrm>
          <a:prstGeom prst="rect">
            <a:avLst/>
          </a:prstGeom>
          <a:solidFill>
            <a:srgbClr val="00B0F0"/>
          </a:solidFill>
          <a:scene3d>
            <a:camera prst="orthographicFront"/>
            <a:lightRig rig="threePt" dir="t"/>
          </a:scene3d>
          <a:sp3d>
            <a:bevelT/>
          </a:sp3d>
        </p:spPr>
        <p:txBody>
          <a:bodyPr wrap="square" rtlCol="0">
            <a:spAutoFit/>
          </a:bodyPr>
          <a:lstStyle/>
          <a:p>
            <a:pPr algn="ctr"/>
            <a:r>
              <a:rPr lang="en-GB" dirty="0">
                <a:solidFill>
                  <a:prstClr val="black"/>
                </a:solidFill>
              </a:rPr>
              <a:t>Pulmonary thrombosis</a:t>
            </a:r>
          </a:p>
        </p:txBody>
      </p:sp>
      <p:pic>
        <p:nvPicPr>
          <p:cNvPr id="4" name="Picture 3">
            <a:extLst>
              <a:ext uri="{FF2B5EF4-FFF2-40B4-BE49-F238E27FC236}">
                <a16:creationId xmlns:a16="http://schemas.microsoft.com/office/drawing/2014/main" id="{E83685EE-9D26-1242-871A-9408FCE18986}"/>
              </a:ext>
            </a:extLst>
          </p:cNvPr>
          <p:cNvPicPr>
            <a:picLocks noChangeAspect="1"/>
          </p:cNvPicPr>
          <p:nvPr/>
        </p:nvPicPr>
        <p:blipFill>
          <a:blip r:embed="rId3"/>
          <a:stretch>
            <a:fillRect/>
          </a:stretch>
        </p:blipFill>
        <p:spPr>
          <a:xfrm>
            <a:off x="7466504" y="2081259"/>
            <a:ext cx="1878622" cy="1055514"/>
          </a:xfrm>
          <a:prstGeom prst="rect">
            <a:avLst/>
          </a:prstGeom>
        </p:spPr>
      </p:pic>
      <p:cxnSp>
        <p:nvCxnSpPr>
          <p:cNvPr id="14" name="Straight Arrow Connector 13">
            <a:extLst>
              <a:ext uri="{FF2B5EF4-FFF2-40B4-BE49-F238E27FC236}">
                <a16:creationId xmlns:a16="http://schemas.microsoft.com/office/drawing/2014/main" id="{8845AD16-156C-6B4A-A319-BEE1D6D30ED8}"/>
              </a:ext>
            </a:extLst>
          </p:cNvPr>
          <p:cNvCxnSpPr/>
          <p:nvPr/>
        </p:nvCxnSpPr>
        <p:spPr>
          <a:xfrm>
            <a:off x="8405815" y="3293635"/>
            <a:ext cx="0" cy="70008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5C795E5-FDBD-BC4D-9A2F-9FD0D4C9EB8D}"/>
              </a:ext>
            </a:extLst>
          </p:cNvPr>
          <p:cNvCxnSpPr/>
          <p:nvPr/>
        </p:nvCxnSpPr>
        <p:spPr>
          <a:xfrm>
            <a:off x="8405815" y="5092423"/>
            <a:ext cx="0" cy="70008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082CE90-DDA1-E64B-9358-6049AD82C996}"/>
              </a:ext>
            </a:extLst>
          </p:cNvPr>
          <p:cNvSpPr txBox="1"/>
          <p:nvPr/>
        </p:nvSpPr>
        <p:spPr>
          <a:xfrm>
            <a:off x="9345126" y="2156568"/>
            <a:ext cx="1838689" cy="646331"/>
          </a:xfrm>
          <a:prstGeom prst="rect">
            <a:avLst/>
          </a:prstGeom>
          <a:noFill/>
        </p:spPr>
        <p:txBody>
          <a:bodyPr wrap="square" rtlCol="0">
            <a:spAutoFit/>
          </a:bodyPr>
          <a:lstStyle/>
          <a:p>
            <a:r>
              <a:rPr lang="en-GB" dirty="0">
                <a:solidFill>
                  <a:prstClr val="black"/>
                </a:solidFill>
              </a:rPr>
              <a:t>COVID-19 pneumonia</a:t>
            </a:r>
          </a:p>
        </p:txBody>
      </p:sp>
      <p:sp>
        <p:nvSpPr>
          <p:cNvPr id="3" name="TextBox 2"/>
          <p:cNvSpPr txBox="1"/>
          <p:nvPr/>
        </p:nvSpPr>
        <p:spPr>
          <a:xfrm>
            <a:off x="7311108" y="1520207"/>
            <a:ext cx="3168944" cy="646331"/>
          </a:xfrm>
          <a:prstGeom prst="rect">
            <a:avLst/>
          </a:prstGeom>
          <a:noFill/>
        </p:spPr>
        <p:txBody>
          <a:bodyPr wrap="none" rtlCol="0">
            <a:spAutoFit/>
          </a:bodyPr>
          <a:lstStyle/>
          <a:p>
            <a:r>
              <a:rPr lang="en-GB" b="1" dirty="0">
                <a:solidFill>
                  <a:prstClr val="black"/>
                </a:solidFill>
              </a:rPr>
              <a:t>Immunothrombosis</a:t>
            </a:r>
          </a:p>
          <a:p>
            <a:r>
              <a:rPr lang="en-GB" dirty="0">
                <a:solidFill>
                  <a:prstClr val="black"/>
                </a:solidFill>
              </a:rPr>
              <a:t>as described in ARDS from 2013</a:t>
            </a:r>
          </a:p>
        </p:txBody>
      </p:sp>
    </p:spTree>
    <p:extLst>
      <p:ext uri="{BB962C8B-B14F-4D97-AF65-F5344CB8AC3E}">
        <p14:creationId xmlns:p14="http://schemas.microsoft.com/office/powerpoint/2010/main" val="1231177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F38C2-2970-F942-B20D-1271F96D59AD}"/>
              </a:ext>
            </a:extLst>
          </p:cNvPr>
          <p:cNvSpPr>
            <a:spLocks noGrp="1"/>
          </p:cNvSpPr>
          <p:nvPr>
            <p:ph type="title"/>
          </p:nvPr>
        </p:nvSpPr>
        <p:spPr>
          <a:xfrm>
            <a:off x="12333" y="-17585"/>
            <a:ext cx="12192000" cy="1325563"/>
          </a:xfrm>
        </p:spPr>
        <p:txBody>
          <a:bodyPr/>
          <a:lstStyle/>
          <a:p>
            <a:pPr algn="ctr"/>
            <a:r>
              <a:rPr lang="en-GB" sz="3200" b="1" dirty="0"/>
              <a:t>Coagulation &amp; inflammatory markers in our first 66 ICU patients with COVID-19 March/April 2020</a:t>
            </a:r>
            <a:br>
              <a:rPr lang="en-GB" sz="3200" b="1" dirty="0"/>
            </a:br>
            <a:r>
              <a:rPr lang="en-GB" sz="1800" dirty="0"/>
              <a:t>Desborough et al. Thrombosis Research</a:t>
            </a:r>
          </a:p>
        </p:txBody>
      </p:sp>
      <p:pic>
        <p:nvPicPr>
          <p:cNvPr id="5" name="Picture 4">
            <a:extLst>
              <a:ext uri="{FF2B5EF4-FFF2-40B4-BE49-F238E27FC236}">
                <a16:creationId xmlns:a16="http://schemas.microsoft.com/office/drawing/2014/main" id="{11075E95-89A7-8E43-AB4C-526C901032CF}"/>
              </a:ext>
            </a:extLst>
          </p:cNvPr>
          <p:cNvPicPr>
            <a:picLocks noChangeAspect="1"/>
          </p:cNvPicPr>
          <p:nvPr/>
        </p:nvPicPr>
        <p:blipFill>
          <a:blip r:embed="rId2"/>
          <a:stretch>
            <a:fillRect/>
          </a:stretch>
        </p:blipFill>
        <p:spPr>
          <a:xfrm>
            <a:off x="3735022" y="1074127"/>
            <a:ext cx="2095500" cy="2565400"/>
          </a:xfrm>
          <a:prstGeom prst="rect">
            <a:avLst/>
          </a:prstGeom>
        </p:spPr>
      </p:pic>
      <p:pic>
        <p:nvPicPr>
          <p:cNvPr id="7" name="Picture 6">
            <a:extLst>
              <a:ext uri="{FF2B5EF4-FFF2-40B4-BE49-F238E27FC236}">
                <a16:creationId xmlns:a16="http://schemas.microsoft.com/office/drawing/2014/main" id="{BC2C5CE8-A9AA-3741-B265-606936C3156C}"/>
              </a:ext>
            </a:extLst>
          </p:cNvPr>
          <p:cNvPicPr>
            <a:picLocks noChangeAspect="1"/>
          </p:cNvPicPr>
          <p:nvPr/>
        </p:nvPicPr>
        <p:blipFill>
          <a:blip r:embed="rId3"/>
          <a:stretch>
            <a:fillRect/>
          </a:stretch>
        </p:blipFill>
        <p:spPr>
          <a:xfrm>
            <a:off x="7179896" y="3902075"/>
            <a:ext cx="2209800" cy="2578100"/>
          </a:xfrm>
          <a:prstGeom prst="rect">
            <a:avLst/>
          </a:prstGeom>
        </p:spPr>
      </p:pic>
      <p:pic>
        <p:nvPicPr>
          <p:cNvPr id="9" name="Picture 8">
            <a:extLst>
              <a:ext uri="{FF2B5EF4-FFF2-40B4-BE49-F238E27FC236}">
                <a16:creationId xmlns:a16="http://schemas.microsoft.com/office/drawing/2014/main" id="{ACB555DC-903F-AD4F-8121-883C4322FF9F}"/>
              </a:ext>
            </a:extLst>
          </p:cNvPr>
          <p:cNvPicPr>
            <a:picLocks noChangeAspect="1"/>
          </p:cNvPicPr>
          <p:nvPr/>
        </p:nvPicPr>
        <p:blipFill>
          <a:blip r:embed="rId4"/>
          <a:stretch>
            <a:fillRect/>
          </a:stretch>
        </p:blipFill>
        <p:spPr>
          <a:xfrm>
            <a:off x="6416920" y="1074127"/>
            <a:ext cx="2349500" cy="2565400"/>
          </a:xfrm>
          <a:prstGeom prst="rect">
            <a:avLst/>
          </a:prstGeom>
        </p:spPr>
      </p:pic>
      <p:pic>
        <p:nvPicPr>
          <p:cNvPr id="11" name="Picture 10">
            <a:extLst>
              <a:ext uri="{FF2B5EF4-FFF2-40B4-BE49-F238E27FC236}">
                <a16:creationId xmlns:a16="http://schemas.microsoft.com/office/drawing/2014/main" id="{AA367FDF-4BDD-8D40-8CD6-FD2E794946AD}"/>
              </a:ext>
            </a:extLst>
          </p:cNvPr>
          <p:cNvPicPr>
            <a:picLocks noChangeAspect="1"/>
          </p:cNvPicPr>
          <p:nvPr/>
        </p:nvPicPr>
        <p:blipFill>
          <a:blip r:embed="rId5"/>
          <a:stretch>
            <a:fillRect/>
          </a:stretch>
        </p:blipFill>
        <p:spPr>
          <a:xfrm>
            <a:off x="4817696" y="3914775"/>
            <a:ext cx="2362200" cy="2578100"/>
          </a:xfrm>
          <a:prstGeom prst="rect">
            <a:avLst/>
          </a:prstGeom>
        </p:spPr>
      </p:pic>
      <p:pic>
        <p:nvPicPr>
          <p:cNvPr id="13" name="Picture 12">
            <a:extLst>
              <a:ext uri="{FF2B5EF4-FFF2-40B4-BE49-F238E27FC236}">
                <a16:creationId xmlns:a16="http://schemas.microsoft.com/office/drawing/2014/main" id="{0822E728-A6DC-634F-BDC0-537325D6830D}"/>
              </a:ext>
            </a:extLst>
          </p:cNvPr>
          <p:cNvPicPr>
            <a:picLocks noChangeAspect="1"/>
          </p:cNvPicPr>
          <p:nvPr/>
        </p:nvPicPr>
        <p:blipFill>
          <a:blip r:embed="rId6"/>
          <a:stretch>
            <a:fillRect/>
          </a:stretch>
        </p:blipFill>
        <p:spPr>
          <a:xfrm>
            <a:off x="2518996" y="3908425"/>
            <a:ext cx="2298700" cy="2578100"/>
          </a:xfrm>
          <a:prstGeom prst="rect">
            <a:avLst/>
          </a:prstGeom>
        </p:spPr>
      </p:pic>
      <p:cxnSp>
        <p:nvCxnSpPr>
          <p:cNvPr id="4" name="Straight Connector 3">
            <a:extLst>
              <a:ext uri="{FF2B5EF4-FFF2-40B4-BE49-F238E27FC236}">
                <a16:creationId xmlns:a16="http://schemas.microsoft.com/office/drawing/2014/main" id="{32084223-2182-E744-9903-FD72B66F6088}"/>
              </a:ext>
            </a:extLst>
          </p:cNvPr>
          <p:cNvCxnSpPr/>
          <p:nvPr/>
        </p:nvCxnSpPr>
        <p:spPr>
          <a:xfrm>
            <a:off x="4307742" y="2867392"/>
            <a:ext cx="1019908"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1EB730-7252-8846-97BE-E4C8E433F11F}"/>
              </a:ext>
            </a:extLst>
          </p:cNvPr>
          <p:cNvCxnSpPr/>
          <p:nvPr/>
        </p:nvCxnSpPr>
        <p:spPr>
          <a:xfrm>
            <a:off x="7289067" y="3119804"/>
            <a:ext cx="1019908"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AAE16C-E477-E14B-8B5F-BC354AABBE5F}"/>
              </a:ext>
            </a:extLst>
          </p:cNvPr>
          <p:cNvCxnSpPr/>
          <p:nvPr/>
        </p:nvCxnSpPr>
        <p:spPr>
          <a:xfrm>
            <a:off x="5598379" y="6120180"/>
            <a:ext cx="1019908"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5383E9C-0749-1847-BEEE-CA547ECDC0C0}"/>
              </a:ext>
            </a:extLst>
          </p:cNvPr>
          <p:cNvCxnSpPr/>
          <p:nvPr/>
        </p:nvCxnSpPr>
        <p:spPr>
          <a:xfrm>
            <a:off x="7882792" y="6120180"/>
            <a:ext cx="1019908"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853386-A77C-C741-B86A-844B851B30E8}"/>
              </a:ext>
            </a:extLst>
          </p:cNvPr>
          <p:cNvCxnSpPr/>
          <p:nvPr/>
        </p:nvCxnSpPr>
        <p:spPr>
          <a:xfrm>
            <a:off x="3280264" y="6120180"/>
            <a:ext cx="1019908"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68BDD7-E368-BE45-ABB8-26DF47E4A4C2}"/>
              </a:ext>
            </a:extLst>
          </p:cNvPr>
          <p:cNvCxnSpPr/>
          <p:nvPr/>
        </p:nvCxnSpPr>
        <p:spPr>
          <a:xfrm>
            <a:off x="10713304" y="6120180"/>
            <a:ext cx="1019908"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131270C-90FB-1F42-9F45-F53D4B39E411}"/>
              </a:ext>
            </a:extLst>
          </p:cNvPr>
          <p:cNvSpPr txBox="1"/>
          <p:nvPr/>
        </p:nvSpPr>
        <p:spPr>
          <a:xfrm>
            <a:off x="10335417" y="4248115"/>
            <a:ext cx="1583175" cy="646331"/>
          </a:xfrm>
          <a:prstGeom prst="rect">
            <a:avLst/>
          </a:prstGeom>
          <a:noFill/>
        </p:spPr>
        <p:txBody>
          <a:bodyPr wrap="square" rtlCol="0">
            <a:spAutoFit/>
          </a:bodyPr>
          <a:lstStyle/>
          <a:p>
            <a:r>
              <a:rPr lang="en-GB" dirty="0"/>
              <a:t>Dashed line is normal range</a:t>
            </a:r>
          </a:p>
        </p:txBody>
      </p:sp>
      <p:pic>
        <p:nvPicPr>
          <p:cNvPr id="3" name="Picture 2"/>
          <p:cNvPicPr>
            <a:picLocks noChangeAspect="1"/>
          </p:cNvPicPr>
          <p:nvPr/>
        </p:nvPicPr>
        <p:blipFill>
          <a:blip r:embed="rId7"/>
          <a:stretch>
            <a:fillRect/>
          </a:stretch>
        </p:blipFill>
        <p:spPr>
          <a:xfrm>
            <a:off x="284286" y="1671001"/>
            <a:ext cx="2105025" cy="1647825"/>
          </a:xfrm>
          <a:prstGeom prst="rect">
            <a:avLst/>
          </a:prstGeom>
        </p:spPr>
      </p:pic>
      <p:pic>
        <p:nvPicPr>
          <p:cNvPr id="8" name="Picture 7"/>
          <p:cNvPicPr>
            <a:picLocks noChangeAspect="1"/>
          </p:cNvPicPr>
          <p:nvPr/>
        </p:nvPicPr>
        <p:blipFill>
          <a:blip r:embed="rId8"/>
          <a:stretch>
            <a:fillRect/>
          </a:stretch>
        </p:blipFill>
        <p:spPr>
          <a:xfrm>
            <a:off x="9794517" y="1649840"/>
            <a:ext cx="2124075" cy="1647825"/>
          </a:xfrm>
          <a:prstGeom prst="rect">
            <a:avLst/>
          </a:prstGeom>
        </p:spPr>
      </p:pic>
    </p:spTree>
    <p:extLst>
      <p:ext uri="{BB962C8B-B14F-4D97-AF65-F5344CB8AC3E}">
        <p14:creationId xmlns:p14="http://schemas.microsoft.com/office/powerpoint/2010/main" val="3866544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4">
            <a:extLst>
              <a:ext uri="{FF2B5EF4-FFF2-40B4-BE49-F238E27FC236}">
                <a16:creationId xmlns:a16="http://schemas.microsoft.com/office/drawing/2014/main" id="{055718F6-A4B0-504E-B38B-ACF5FE76648B}"/>
              </a:ext>
            </a:extLst>
          </p:cNvPr>
          <p:cNvSpPr txBox="1">
            <a:spLocks noChangeArrowheads="1"/>
          </p:cNvSpPr>
          <p:nvPr/>
        </p:nvSpPr>
        <p:spPr bwMode="auto">
          <a:xfrm>
            <a:off x="493030" y="1177281"/>
            <a:ext cx="7714356"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dirty="0"/>
          </a:p>
          <a:p>
            <a:pPr eaLnBrk="1" hangingPunct="1">
              <a:spcBef>
                <a:spcPct val="0"/>
              </a:spcBef>
              <a:buFontTx/>
              <a:buNone/>
            </a:pPr>
            <a:r>
              <a:rPr lang="en-US" altLang="en-US" sz="2000" dirty="0"/>
              <a:t>The coagulation system evolved as an effector</a:t>
            </a:r>
          </a:p>
          <a:p>
            <a:pPr eaLnBrk="1" hangingPunct="1">
              <a:spcBef>
                <a:spcPct val="0"/>
              </a:spcBef>
              <a:buFontTx/>
              <a:buNone/>
            </a:pPr>
            <a:r>
              <a:rPr lang="en-US" altLang="en-US" sz="2000" dirty="0"/>
              <a:t>pathway of the immune response:</a:t>
            </a:r>
          </a:p>
          <a:p>
            <a:pPr eaLnBrk="1" hangingPunct="1">
              <a:spcBef>
                <a:spcPct val="0"/>
              </a:spcBef>
              <a:buFontTx/>
              <a:buNone/>
            </a:pPr>
            <a:r>
              <a:rPr lang="en-US" altLang="en-US" sz="2000" dirty="0"/>
              <a:t>laying down fibrin around bacteria to physically entrap them</a:t>
            </a:r>
          </a:p>
          <a:p>
            <a:pPr eaLnBrk="1" hangingPunct="1">
              <a:spcBef>
                <a:spcPct val="0"/>
              </a:spcBef>
              <a:buFontTx/>
              <a:buNone/>
            </a:pPr>
            <a:r>
              <a:rPr lang="en-US" altLang="en-US" sz="2000" dirty="0"/>
              <a:t>&amp; prevent their dissemination</a:t>
            </a:r>
          </a:p>
          <a:p>
            <a:pPr eaLnBrk="1" hangingPunct="1">
              <a:spcBef>
                <a:spcPct val="0"/>
              </a:spcBef>
              <a:buFontTx/>
              <a:buNone/>
            </a:pPr>
            <a:endParaRPr lang="en-US" altLang="en-US" sz="2000" dirty="0"/>
          </a:p>
          <a:p>
            <a:pPr eaLnBrk="1" hangingPunct="1">
              <a:spcBef>
                <a:spcPct val="0"/>
              </a:spcBef>
              <a:buFontTx/>
              <a:buNone/>
            </a:pPr>
            <a:r>
              <a:rPr lang="en-US" altLang="en-US" sz="2000" dirty="0"/>
              <a:t>Thus the end point of inflammation is thrombosis </a:t>
            </a:r>
          </a:p>
          <a:p>
            <a:pPr eaLnBrk="1" hangingPunct="1">
              <a:spcBef>
                <a:spcPct val="0"/>
              </a:spcBef>
              <a:buFontTx/>
              <a:buNone/>
            </a:pPr>
            <a:r>
              <a:rPr lang="en-US" altLang="en-US" sz="2000" dirty="0" err="1"/>
              <a:t>e.g</a:t>
            </a:r>
            <a:r>
              <a:rPr lang="en-US" altLang="en-US" sz="2000" dirty="0"/>
              <a:t> </a:t>
            </a:r>
            <a:r>
              <a:rPr lang="en-US" altLang="en-US" sz="2000" dirty="0" err="1"/>
              <a:t>Behcets</a:t>
            </a:r>
            <a:r>
              <a:rPr lang="en-US" altLang="en-US" sz="2000" dirty="0"/>
              <a:t> disease, vasculitis</a:t>
            </a:r>
          </a:p>
          <a:p>
            <a:pPr eaLnBrk="1" hangingPunct="1">
              <a:spcBef>
                <a:spcPct val="0"/>
              </a:spcBef>
              <a:buFontTx/>
              <a:buNone/>
            </a:pPr>
            <a:r>
              <a:rPr lang="en-US" altLang="en-US" sz="2000" dirty="0"/>
              <a:t>…and anticoagulants do not improve outcome in these states </a:t>
            </a:r>
          </a:p>
          <a:p>
            <a:pPr eaLnBrk="1" hangingPunct="1">
              <a:spcBef>
                <a:spcPct val="0"/>
              </a:spcBef>
              <a:buFontTx/>
              <a:buNone/>
            </a:pPr>
            <a:r>
              <a:rPr lang="en-US" altLang="en-US" sz="2000" dirty="0"/>
              <a:t>Instead we treat the inflammatory process </a:t>
            </a:r>
          </a:p>
          <a:p>
            <a:pPr eaLnBrk="1" hangingPunct="1">
              <a:spcBef>
                <a:spcPct val="0"/>
              </a:spcBef>
              <a:buFontTx/>
              <a:buNone/>
            </a:pPr>
            <a:endParaRPr lang="en-US" altLang="en-US" sz="2000" dirty="0"/>
          </a:p>
          <a:p>
            <a:pPr eaLnBrk="1" hangingPunct="1">
              <a:spcBef>
                <a:spcPct val="0"/>
              </a:spcBef>
              <a:buFontTx/>
              <a:buNone/>
            </a:pPr>
            <a:r>
              <a:rPr lang="en-US" altLang="en-US" sz="2000" dirty="0"/>
              <a:t>Hypoxia → hypoxia- inducible transcription factors which </a:t>
            </a:r>
          </a:p>
          <a:p>
            <a:pPr eaLnBrk="1" hangingPunct="1">
              <a:spcBef>
                <a:spcPct val="0"/>
              </a:spcBef>
              <a:buFontTx/>
              <a:buNone/>
            </a:pPr>
            <a:r>
              <a:rPr lang="en-US" altLang="en-US" sz="2000" dirty="0"/>
              <a:t>leads to  a prothrombotic state (affect tissue factor &amp; PAI-1 genes) </a:t>
            </a:r>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endParaRPr lang="en-US" altLang="en-US" sz="2400" dirty="0"/>
          </a:p>
        </p:txBody>
      </p:sp>
      <p:sp>
        <p:nvSpPr>
          <p:cNvPr id="20482" name="TextBox 5">
            <a:extLst>
              <a:ext uri="{FF2B5EF4-FFF2-40B4-BE49-F238E27FC236}">
                <a16:creationId xmlns:a16="http://schemas.microsoft.com/office/drawing/2014/main" id="{EC7B17C8-0644-D045-AF7B-50AB08FFABF7}"/>
              </a:ext>
            </a:extLst>
          </p:cNvPr>
          <p:cNvSpPr txBox="1">
            <a:spLocks noChangeArrowheads="1"/>
          </p:cNvSpPr>
          <p:nvPr/>
        </p:nvSpPr>
        <p:spPr bwMode="auto">
          <a:xfrm>
            <a:off x="0" y="373064"/>
            <a:ext cx="1219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dirty="0">
                <a:solidFill>
                  <a:srgbClr val="FF0000"/>
                </a:solidFill>
              </a:rPr>
              <a:t>Concepts around </a:t>
            </a:r>
            <a:r>
              <a:rPr lang="en-US" altLang="en-US" sz="2800" dirty="0" err="1">
                <a:solidFill>
                  <a:srgbClr val="FF0000"/>
                </a:solidFill>
              </a:rPr>
              <a:t>haemostasis</a:t>
            </a:r>
            <a:r>
              <a:rPr lang="en-US" altLang="en-US" sz="2800" dirty="0">
                <a:solidFill>
                  <a:srgbClr val="FF0000"/>
                </a:solidFill>
              </a:rPr>
              <a:t> in sepsis,  inflammation &amp; hypoxia relevant to COVID-19 pneumonia</a:t>
            </a:r>
          </a:p>
        </p:txBody>
      </p:sp>
      <p:pic>
        <p:nvPicPr>
          <p:cNvPr id="20483" name="Picture 3">
            <a:extLst>
              <a:ext uri="{FF2B5EF4-FFF2-40B4-BE49-F238E27FC236}">
                <a16:creationId xmlns:a16="http://schemas.microsoft.com/office/drawing/2014/main" id="{1B82D9E9-0DBA-4142-B7CA-6D15AE4759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23238" y="1370725"/>
            <a:ext cx="1864408" cy="154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clothing, bed, pink, blanket&#10;&#10;Description automatically generated">
            <a:extLst>
              <a:ext uri="{FF2B5EF4-FFF2-40B4-BE49-F238E27FC236}">
                <a16:creationId xmlns:a16="http://schemas.microsoft.com/office/drawing/2014/main" id="{B88780E5-3F3A-4E4F-9DC2-D2B0543B1F4B}"/>
              </a:ext>
            </a:extLst>
          </p:cNvPr>
          <p:cNvPicPr>
            <a:picLocks noChangeAspect="1"/>
          </p:cNvPicPr>
          <p:nvPr/>
        </p:nvPicPr>
        <p:blipFill>
          <a:blip r:embed="rId3"/>
          <a:stretch>
            <a:fillRect/>
          </a:stretch>
        </p:blipFill>
        <p:spPr>
          <a:xfrm>
            <a:off x="8468592" y="3103580"/>
            <a:ext cx="2233658" cy="1466946"/>
          </a:xfrm>
          <a:prstGeom prst="rect">
            <a:avLst/>
          </a:prstGeom>
        </p:spPr>
      </p:pic>
      <p:pic>
        <p:nvPicPr>
          <p:cNvPr id="4" name="Picture 3" descr="A close up of a map&#10;&#10;Description automatically generated">
            <a:extLst>
              <a:ext uri="{FF2B5EF4-FFF2-40B4-BE49-F238E27FC236}">
                <a16:creationId xmlns:a16="http://schemas.microsoft.com/office/drawing/2014/main" id="{26AF629D-04E3-F44B-AE2E-8C0523DE5CD8}"/>
              </a:ext>
            </a:extLst>
          </p:cNvPr>
          <p:cNvPicPr>
            <a:picLocks noChangeAspect="1"/>
          </p:cNvPicPr>
          <p:nvPr/>
        </p:nvPicPr>
        <p:blipFill>
          <a:blip r:embed="rId4"/>
          <a:stretch>
            <a:fillRect/>
          </a:stretch>
        </p:blipFill>
        <p:spPr>
          <a:xfrm>
            <a:off x="8423238" y="5004498"/>
            <a:ext cx="2998551" cy="1425692"/>
          </a:xfrm>
          <a:prstGeom prst="rect">
            <a:avLst/>
          </a:prstGeom>
        </p:spPr>
      </p:pic>
    </p:spTree>
    <p:extLst>
      <p:ext uri="{BB962C8B-B14F-4D97-AF65-F5344CB8AC3E}">
        <p14:creationId xmlns:p14="http://schemas.microsoft.com/office/powerpoint/2010/main" val="4005972801"/>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1701" y="931460"/>
            <a:ext cx="6814016" cy="5926540"/>
          </a:xfrm>
          <a:prstGeom prst="rect">
            <a:avLst/>
          </a:prstGeom>
        </p:spPr>
      </p:pic>
      <p:sp>
        <p:nvSpPr>
          <p:cNvPr id="3" name="TextBox 2"/>
          <p:cNvSpPr txBox="1"/>
          <p:nvPr/>
        </p:nvSpPr>
        <p:spPr>
          <a:xfrm>
            <a:off x="2666198" y="163630"/>
            <a:ext cx="7201843" cy="584775"/>
          </a:xfrm>
          <a:prstGeom prst="rect">
            <a:avLst/>
          </a:prstGeom>
          <a:noFill/>
        </p:spPr>
        <p:txBody>
          <a:bodyPr wrap="none" rtlCol="0">
            <a:spAutoFit/>
          </a:bodyPr>
          <a:lstStyle/>
          <a:p>
            <a:r>
              <a:rPr lang="en-GB" sz="3200" dirty="0">
                <a:solidFill>
                  <a:srgbClr val="7030A0"/>
                </a:solidFill>
              </a:rPr>
              <a:t>SARS-Co2 cause endothelial cell activation</a:t>
            </a:r>
          </a:p>
        </p:txBody>
      </p:sp>
    </p:spTree>
    <p:extLst>
      <p:ext uri="{BB962C8B-B14F-4D97-AF65-F5344CB8AC3E}">
        <p14:creationId xmlns:p14="http://schemas.microsoft.com/office/powerpoint/2010/main" val="1005545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A6C3-7EF6-274E-821A-ABB8B038DEDC}"/>
              </a:ext>
            </a:extLst>
          </p:cNvPr>
          <p:cNvSpPr>
            <a:spLocks noGrp="1"/>
          </p:cNvSpPr>
          <p:nvPr>
            <p:ph type="title"/>
          </p:nvPr>
        </p:nvSpPr>
        <p:spPr/>
        <p:txBody>
          <a:bodyPr/>
          <a:lstStyle/>
          <a:p>
            <a:r>
              <a:rPr lang="en-GB" dirty="0" err="1"/>
              <a:t>Immunothrombosis</a:t>
            </a:r>
            <a:endParaRPr lang="en-GB" dirty="0"/>
          </a:p>
        </p:txBody>
      </p:sp>
      <p:pic>
        <p:nvPicPr>
          <p:cNvPr id="7" name="Content Placeholder 6">
            <a:extLst>
              <a:ext uri="{FF2B5EF4-FFF2-40B4-BE49-F238E27FC236}">
                <a16:creationId xmlns:a16="http://schemas.microsoft.com/office/drawing/2014/main" id="{3A6F882B-9AAE-8F4B-9EF1-AAD04B00AD3F}"/>
              </a:ext>
            </a:extLst>
          </p:cNvPr>
          <p:cNvPicPr>
            <a:picLocks noGrp="1" noChangeAspect="1"/>
          </p:cNvPicPr>
          <p:nvPr>
            <p:ph idx="1"/>
          </p:nvPr>
        </p:nvPicPr>
        <p:blipFill>
          <a:blip r:embed="rId2"/>
          <a:stretch>
            <a:fillRect/>
          </a:stretch>
        </p:blipFill>
        <p:spPr>
          <a:xfrm>
            <a:off x="1744382" y="1690688"/>
            <a:ext cx="5947336" cy="4583800"/>
          </a:xfrm>
        </p:spPr>
      </p:pic>
      <p:sp>
        <p:nvSpPr>
          <p:cNvPr id="8" name="TextBox 7">
            <a:extLst>
              <a:ext uri="{FF2B5EF4-FFF2-40B4-BE49-F238E27FC236}">
                <a16:creationId xmlns:a16="http://schemas.microsoft.com/office/drawing/2014/main" id="{143AF3C2-4178-6B4C-B7BF-E52FF34464DA}"/>
              </a:ext>
            </a:extLst>
          </p:cNvPr>
          <p:cNvSpPr txBox="1"/>
          <p:nvPr/>
        </p:nvSpPr>
        <p:spPr>
          <a:xfrm>
            <a:off x="8736106" y="6262042"/>
            <a:ext cx="3455894" cy="461665"/>
          </a:xfrm>
          <a:prstGeom prst="rect">
            <a:avLst/>
          </a:prstGeom>
          <a:noFill/>
        </p:spPr>
        <p:txBody>
          <a:bodyPr wrap="square" rtlCol="0">
            <a:spAutoFit/>
          </a:bodyPr>
          <a:lstStyle/>
          <a:p>
            <a:r>
              <a:rPr lang="en-GB" sz="1200" dirty="0" err="1"/>
              <a:t>McGonagle</a:t>
            </a:r>
            <a:r>
              <a:rPr lang="en-GB" sz="1200" dirty="0"/>
              <a:t> et al. Lancet Rheumatology 2020; </a:t>
            </a:r>
            <a:r>
              <a:rPr lang="en-GB" sz="1200" dirty="0" err="1"/>
              <a:t>doi.org</a:t>
            </a:r>
            <a:r>
              <a:rPr lang="en-GB" sz="1200" dirty="0"/>
              <a:t>/10.1016/S2665-9913(20)30121-1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2648" y="173255"/>
            <a:ext cx="2783346" cy="2702928"/>
          </a:xfrm>
          <a:prstGeom prst="rect">
            <a:avLst/>
          </a:prstGeom>
        </p:spPr>
      </p:pic>
      <p:sp>
        <p:nvSpPr>
          <p:cNvPr id="4" name="TextBox 3"/>
          <p:cNvSpPr txBox="1"/>
          <p:nvPr/>
        </p:nvSpPr>
        <p:spPr>
          <a:xfrm>
            <a:off x="8535451" y="3105425"/>
            <a:ext cx="3243517" cy="1754326"/>
          </a:xfrm>
          <a:prstGeom prst="rect">
            <a:avLst/>
          </a:prstGeom>
          <a:noFill/>
        </p:spPr>
        <p:txBody>
          <a:bodyPr wrap="none" rtlCol="0">
            <a:spAutoFit/>
          </a:bodyPr>
          <a:lstStyle/>
          <a:p>
            <a:r>
              <a:rPr lang="en-GB" dirty="0"/>
              <a:t>Many prothrombotic</a:t>
            </a:r>
          </a:p>
          <a:p>
            <a:r>
              <a:rPr lang="en-GB" dirty="0"/>
              <a:t>mechanisms such as NETOSIS</a:t>
            </a:r>
          </a:p>
          <a:p>
            <a:r>
              <a:rPr lang="en-GB" dirty="0"/>
              <a:t>occur in COVID-19 pneumonia</a:t>
            </a:r>
          </a:p>
          <a:p>
            <a:r>
              <a:rPr lang="en-GB" dirty="0"/>
              <a:t>Zou et al- cell free DNA </a:t>
            </a:r>
          </a:p>
          <a:p>
            <a:r>
              <a:rPr lang="en-GB" dirty="0"/>
              <a:t>correlated with neutrophil count</a:t>
            </a:r>
          </a:p>
          <a:p>
            <a:r>
              <a:rPr lang="en-GB" dirty="0"/>
              <a:t>&amp; severity of disease</a:t>
            </a:r>
          </a:p>
        </p:txBody>
      </p:sp>
    </p:spTree>
    <p:extLst>
      <p:ext uri="{BB962C8B-B14F-4D97-AF65-F5344CB8AC3E}">
        <p14:creationId xmlns:p14="http://schemas.microsoft.com/office/powerpoint/2010/main" val="145019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08BFF1-2B8E-4C1C-BB19-30B7F6EC8F9A}"/>
              </a:ext>
            </a:extLst>
          </p:cNvPr>
          <p:cNvPicPr>
            <a:picLocks noChangeAspect="1"/>
          </p:cNvPicPr>
          <p:nvPr/>
        </p:nvPicPr>
        <p:blipFill>
          <a:blip r:embed="rId2"/>
          <a:stretch>
            <a:fillRect/>
          </a:stretch>
        </p:blipFill>
        <p:spPr>
          <a:xfrm>
            <a:off x="152400" y="1161097"/>
            <a:ext cx="11887200" cy="4962525"/>
          </a:xfrm>
          <a:prstGeom prst="rect">
            <a:avLst/>
          </a:prstGeom>
        </p:spPr>
      </p:pic>
      <p:sp>
        <p:nvSpPr>
          <p:cNvPr id="3" name="TextBox 2">
            <a:extLst>
              <a:ext uri="{FF2B5EF4-FFF2-40B4-BE49-F238E27FC236}">
                <a16:creationId xmlns:a16="http://schemas.microsoft.com/office/drawing/2014/main" id="{0A2DE0E8-7D99-477F-BE4A-3BDD1BDBB4A6}"/>
              </a:ext>
            </a:extLst>
          </p:cNvPr>
          <p:cNvSpPr txBox="1"/>
          <p:nvPr/>
        </p:nvSpPr>
        <p:spPr>
          <a:xfrm>
            <a:off x="1574800" y="325120"/>
            <a:ext cx="9833526" cy="584775"/>
          </a:xfrm>
          <a:prstGeom prst="rect">
            <a:avLst/>
          </a:prstGeom>
          <a:noFill/>
        </p:spPr>
        <p:txBody>
          <a:bodyPr wrap="none" rtlCol="0">
            <a:spAutoFit/>
          </a:bodyPr>
          <a:lstStyle/>
          <a:p>
            <a:r>
              <a:rPr lang="en-GB" sz="3200" dirty="0">
                <a:solidFill>
                  <a:srgbClr val="7030A0"/>
                </a:solidFill>
              </a:rPr>
              <a:t>For me </a:t>
            </a:r>
            <a:r>
              <a:rPr lang="en-GB" sz="3200" dirty="0" err="1">
                <a:solidFill>
                  <a:srgbClr val="7030A0"/>
                </a:solidFill>
              </a:rPr>
              <a:t>thromboinflammation</a:t>
            </a:r>
            <a:r>
              <a:rPr lang="en-GB" sz="3200" dirty="0">
                <a:solidFill>
                  <a:srgbClr val="7030A0"/>
                </a:solidFill>
              </a:rPr>
              <a:t> covers both of these events</a:t>
            </a:r>
          </a:p>
        </p:txBody>
      </p:sp>
    </p:spTree>
    <p:extLst>
      <p:ext uri="{BB962C8B-B14F-4D97-AF65-F5344CB8AC3E}">
        <p14:creationId xmlns:p14="http://schemas.microsoft.com/office/powerpoint/2010/main" val="1620690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5786730-5466-3448-AB3B-973871B19BA3}"/>
              </a:ext>
            </a:extLst>
          </p:cNvPr>
          <p:cNvPicPr>
            <a:picLocks noChangeAspect="1"/>
          </p:cNvPicPr>
          <p:nvPr/>
        </p:nvPicPr>
        <p:blipFill>
          <a:blip r:embed="rId2"/>
          <a:stretch>
            <a:fillRect/>
          </a:stretch>
        </p:blipFill>
        <p:spPr>
          <a:xfrm>
            <a:off x="904109" y="1810626"/>
            <a:ext cx="9080500" cy="2984500"/>
          </a:xfrm>
          <a:prstGeom prst="rect">
            <a:avLst/>
          </a:prstGeom>
        </p:spPr>
      </p:pic>
      <p:sp>
        <p:nvSpPr>
          <p:cNvPr id="4" name="TextBox 3">
            <a:extLst>
              <a:ext uri="{FF2B5EF4-FFF2-40B4-BE49-F238E27FC236}">
                <a16:creationId xmlns:a16="http://schemas.microsoft.com/office/drawing/2014/main" id="{0DFC40BB-0DC7-4142-A644-10CFFDDF9F6C}"/>
              </a:ext>
            </a:extLst>
          </p:cNvPr>
          <p:cNvSpPr txBox="1"/>
          <p:nvPr/>
        </p:nvSpPr>
        <p:spPr>
          <a:xfrm>
            <a:off x="0" y="220717"/>
            <a:ext cx="12191999" cy="1200329"/>
          </a:xfrm>
          <a:prstGeom prst="rect">
            <a:avLst/>
          </a:prstGeom>
          <a:noFill/>
        </p:spPr>
        <p:txBody>
          <a:bodyPr wrap="square" rtlCol="0">
            <a:spAutoFit/>
          </a:bodyPr>
          <a:lstStyle/>
          <a:p>
            <a:pPr algn="ctr"/>
            <a:r>
              <a:rPr lang="en-US" sz="2600" dirty="0">
                <a:solidFill>
                  <a:srgbClr val="7030A0"/>
                </a:solidFill>
              </a:rPr>
              <a:t>D-dimers are increased in inflammatory states, post operatively, pregnancy, going </a:t>
            </a:r>
          </a:p>
          <a:p>
            <a:pPr algn="ctr"/>
            <a:r>
              <a:rPr lang="en-US" sz="2600" dirty="0">
                <a:solidFill>
                  <a:srgbClr val="7030A0"/>
                </a:solidFill>
              </a:rPr>
              <a:t>for a run and in ….</a:t>
            </a:r>
            <a:r>
              <a:rPr lang="en-US" sz="2600" b="1" dirty="0">
                <a:solidFill>
                  <a:srgbClr val="7030A0"/>
                </a:solidFill>
              </a:rPr>
              <a:t>non COVID pneumonias</a:t>
            </a:r>
          </a:p>
          <a:p>
            <a:pPr algn="ctr"/>
            <a:r>
              <a:rPr lang="en-US" sz="2000" dirty="0">
                <a:solidFill>
                  <a:srgbClr val="7030A0"/>
                </a:solidFill>
              </a:rPr>
              <a:t>Taken from Yin et al J </a:t>
            </a:r>
            <a:r>
              <a:rPr lang="en-US" sz="2000" dirty="0" err="1">
                <a:solidFill>
                  <a:srgbClr val="7030A0"/>
                </a:solidFill>
              </a:rPr>
              <a:t>Thromb</a:t>
            </a:r>
            <a:r>
              <a:rPr lang="en-US" sz="2000" dirty="0">
                <a:solidFill>
                  <a:srgbClr val="7030A0"/>
                </a:solidFill>
              </a:rPr>
              <a:t> Thrombolysis 2020 on line 3 4 20</a:t>
            </a:r>
          </a:p>
        </p:txBody>
      </p:sp>
    </p:spTree>
    <p:extLst>
      <p:ext uri="{BB962C8B-B14F-4D97-AF65-F5344CB8AC3E}">
        <p14:creationId xmlns:p14="http://schemas.microsoft.com/office/powerpoint/2010/main" val="1771459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9BCE5-381E-9E4C-9A82-80F4204960C9}"/>
              </a:ext>
            </a:extLst>
          </p:cNvPr>
          <p:cNvSpPr>
            <a:spLocks noGrp="1"/>
          </p:cNvSpPr>
          <p:nvPr>
            <p:ph type="title"/>
          </p:nvPr>
        </p:nvSpPr>
        <p:spPr>
          <a:xfrm>
            <a:off x="8238" y="288582"/>
            <a:ext cx="12183762" cy="1325563"/>
          </a:xfrm>
        </p:spPr>
        <p:txBody>
          <a:bodyPr>
            <a:normAutofit fontScale="90000"/>
          </a:bodyPr>
          <a:lstStyle/>
          <a:p>
            <a:pPr algn="ctr"/>
            <a:r>
              <a:rPr lang="en-US" sz="3600" dirty="0">
                <a:solidFill>
                  <a:srgbClr val="7030A0"/>
                </a:solidFill>
              </a:rPr>
              <a:t>Why are D-Dimer levels ↑&amp; prognostic in COVID-19? </a:t>
            </a:r>
            <a:br>
              <a:rPr lang="en-US" sz="3600" dirty="0">
                <a:solidFill>
                  <a:srgbClr val="7030A0"/>
                </a:solidFill>
              </a:rPr>
            </a:br>
            <a:r>
              <a:rPr lang="en-US" sz="3600" dirty="0">
                <a:solidFill>
                  <a:srgbClr val="7030A0"/>
                </a:solidFill>
              </a:rPr>
              <a:t>Hypothesis: a result of acute lung injury</a:t>
            </a:r>
            <a:br>
              <a:rPr lang="en-US" sz="3200" dirty="0">
                <a:solidFill>
                  <a:srgbClr val="7030A0"/>
                </a:solidFill>
              </a:rPr>
            </a:br>
            <a:r>
              <a:rPr lang="en-US" sz="2700" dirty="0">
                <a:solidFill>
                  <a:srgbClr val="7030A0"/>
                </a:solidFill>
              </a:rPr>
              <a:t>Hunt BJ &amp; Levi M, Brit J </a:t>
            </a:r>
            <a:r>
              <a:rPr lang="en-US" sz="2700" dirty="0" err="1">
                <a:solidFill>
                  <a:srgbClr val="7030A0"/>
                </a:solidFill>
              </a:rPr>
              <a:t>Haematol</a:t>
            </a:r>
            <a:r>
              <a:rPr lang="en-US" sz="2700" dirty="0">
                <a:solidFill>
                  <a:srgbClr val="7030A0"/>
                </a:solidFill>
              </a:rPr>
              <a:t> 2020; 190: e133-34</a:t>
            </a:r>
          </a:p>
        </p:txBody>
      </p:sp>
      <p:sp>
        <p:nvSpPr>
          <p:cNvPr id="3" name="Content Placeholder 2">
            <a:extLst>
              <a:ext uri="{FF2B5EF4-FFF2-40B4-BE49-F238E27FC236}">
                <a16:creationId xmlns:a16="http://schemas.microsoft.com/office/drawing/2014/main" id="{06B70F23-DB84-6B4A-A090-62CF6C13B655}"/>
              </a:ext>
            </a:extLst>
          </p:cNvPr>
          <p:cNvSpPr>
            <a:spLocks noGrp="1"/>
          </p:cNvSpPr>
          <p:nvPr>
            <p:ph sz="half" idx="1"/>
          </p:nvPr>
        </p:nvSpPr>
        <p:spPr>
          <a:xfrm>
            <a:off x="18996" y="1836383"/>
            <a:ext cx="6011562" cy="4351338"/>
          </a:xfrm>
        </p:spPr>
        <p:txBody>
          <a:bodyPr>
            <a:normAutofit/>
          </a:bodyPr>
          <a:lstStyle/>
          <a:p>
            <a:r>
              <a:rPr lang="en-US" sz="2400" dirty="0"/>
              <a:t>The hallmark of acute lung injury is  intra-alveolar fibrin deposition</a:t>
            </a:r>
          </a:p>
          <a:p>
            <a:r>
              <a:rPr lang="en-US" sz="2400" dirty="0"/>
              <a:t>(&amp; later remodeling of fibrin → lung fibrosis)</a:t>
            </a:r>
          </a:p>
          <a:p>
            <a:r>
              <a:rPr lang="en-US" sz="2400" dirty="0"/>
              <a:t>Urokinase –type plasminogen activator (</a:t>
            </a:r>
            <a:r>
              <a:rPr lang="en-US" sz="2400" dirty="0" err="1"/>
              <a:t>uPA</a:t>
            </a:r>
            <a:r>
              <a:rPr lang="en-US" sz="2400" dirty="0"/>
              <a:t>) produced locally regulates extravascular proteolysis, inhibited by PAI-1</a:t>
            </a:r>
          </a:p>
          <a:p>
            <a:r>
              <a:rPr lang="en-US" sz="2400" dirty="0"/>
              <a:t>In SARS -infected mice a dose-dependent ↑ in lung urokinase with dose of SARS injected but locally swamped by PAI-1</a:t>
            </a:r>
          </a:p>
          <a:p>
            <a:pPr marL="0" indent="0">
              <a:buNone/>
            </a:pPr>
            <a:endParaRPr lang="en-US" sz="2400" dirty="0"/>
          </a:p>
          <a:p>
            <a:endParaRPr lang="en-US" sz="2400" dirty="0"/>
          </a:p>
          <a:p>
            <a:endParaRPr lang="en-US" dirty="0"/>
          </a:p>
        </p:txBody>
      </p:sp>
      <p:pic>
        <p:nvPicPr>
          <p:cNvPr id="8" name="Content Placeholder 7" descr="A close up of text on a white background&#10;&#10;Description automatically generated">
            <a:extLst>
              <a:ext uri="{FF2B5EF4-FFF2-40B4-BE49-F238E27FC236}">
                <a16:creationId xmlns:a16="http://schemas.microsoft.com/office/drawing/2014/main" id="{895B02CD-0246-3342-9F81-5CFEC6F6AAD9}"/>
              </a:ext>
            </a:extLst>
          </p:cNvPr>
          <p:cNvPicPr>
            <a:picLocks noGrp="1" noChangeAspect="1"/>
          </p:cNvPicPr>
          <p:nvPr>
            <p:ph sz="half" idx="2"/>
          </p:nvPr>
        </p:nvPicPr>
        <p:blipFill>
          <a:blip r:embed="rId2"/>
          <a:stretch>
            <a:fillRect/>
          </a:stretch>
        </p:blipFill>
        <p:spPr>
          <a:xfrm>
            <a:off x="7000775" y="2463192"/>
            <a:ext cx="3885398" cy="2404376"/>
          </a:xfrm>
        </p:spPr>
      </p:pic>
      <p:sp>
        <p:nvSpPr>
          <p:cNvPr id="9" name="TextBox 8">
            <a:extLst>
              <a:ext uri="{FF2B5EF4-FFF2-40B4-BE49-F238E27FC236}">
                <a16:creationId xmlns:a16="http://schemas.microsoft.com/office/drawing/2014/main" id="{631566B7-5234-374D-837A-47E473C9F4B6}"/>
              </a:ext>
            </a:extLst>
          </p:cNvPr>
          <p:cNvSpPr txBox="1"/>
          <p:nvPr/>
        </p:nvSpPr>
        <p:spPr>
          <a:xfrm>
            <a:off x="2174789" y="6388443"/>
            <a:ext cx="6678688" cy="369332"/>
          </a:xfrm>
          <a:prstGeom prst="rect">
            <a:avLst/>
          </a:prstGeom>
          <a:noFill/>
        </p:spPr>
        <p:txBody>
          <a:bodyPr wrap="none" rtlCol="0">
            <a:spAutoFit/>
          </a:bodyPr>
          <a:lstStyle/>
          <a:p>
            <a:r>
              <a:rPr lang="en-US" dirty="0" err="1"/>
              <a:t>Idell</a:t>
            </a:r>
            <a:r>
              <a:rPr lang="en-US" dirty="0"/>
              <a:t>, </a:t>
            </a:r>
            <a:r>
              <a:rPr lang="en-US" dirty="0" err="1"/>
              <a:t>Crit</a:t>
            </a:r>
            <a:r>
              <a:rPr lang="en-US" dirty="0"/>
              <a:t> Care Med 2003:S213-20, </a:t>
            </a:r>
            <a:r>
              <a:rPr lang="en-US" dirty="0" err="1"/>
              <a:t>Gralinski</a:t>
            </a:r>
            <a:r>
              <a:rPr lang="en-US" dirty="0"/>
              <a:t>, </a:t>
            </a:r>
            <a:r>
              <a:rPr lang="en-US" dirty="0" err="1"/>
              <a:t>mBIo</a:t>
            </a:r>
            <a:r>
              <a:rPr lang="en-US" dirty="0"/>
              <a:t> 2013; 4:e00271-13</a:t>
            </a:r>
          </a:p>
        </p:txBody>
      </p:sp>
    </p:spTree>
    <p:extLst>
      <p:ext uri="{BB962C8B-B14F-4D97-AF65-F5344CB8AC3E}">
        <p14:creationId xmlns:p14="http://schemas.microsoft.com/office/powerpoint/2010/main" val="132458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GB" dirty="0">
                <a:solidFill>
                  <a:srgbClr val="7030A0"/>
                </a:solidFill>
              </a:rPr>
              <a:t>Pathogenesis of severe COVID-19 coagulopathy</a:t>
            </a:r>
          </a:p>
        </p:txBody>
      </p:sp>
      <p:sp>
        <p:nvSpPr>
          <p:cNvPr id="3" name="Text Placeholder 2"/>
          <p:cNvSpPr>
            <a:spLocks noGrp="1"/>
          </p:cNvSpPr>
          <p:nvPr>
            <p:ph type="body" idx="1"/>
          </p:nvPr>
        </p:nvSpPr>
        <p:spPr/>
        <p:txBody>
          <a:bodyPr/>
          <a:lstStyle/>
          <a:p>
            <a:r>
              <a:rPr lang="en-GB" dirty="0"/>
              <a:t>It is a combination of:</a:t>
            </a:r>
          </a:p>
        </p:txBody>
      </p:sp>
      <p:sp>
        <p:nvSpPr>
          <p:cNvPr id="4" name="Content Placeholder 3"/>
          <p:cNvSpPr>
            <a:spLocks noGrp="1"/>
          </p:cNvSpPr>
          <p:nvPr>
            <p:ph sz="half" idx="2"/>
          </p:nvPr>
        </p:nvSpPr>
        <p:spPr>
          <a:xfrm>
            <a:off x="385011" y="2505075"/>
            <a:ext cx="4369870" cy="3212331"/>
          </a:xfrm>
        </p:spPr>
        <p:txBody>
          <a:bodyPr/>
          <a:lstStyle/>
          <a:p>
            <a:pPr marL="0" indent="0">
              <a:buNone/>
            </a:pPr>
            <a:endParaRPr lang="en-GB" dirty="0"/>
          </a:p>
          <a:p>
            <a:r>
              <a:rPr lang="en-GB" dirty="0"/>
              <a:t>Acute phase response</a:t>
            </a:r>
          </a:p>
          <a:p>
            <a:r>
              <a:rPr lang="en-GB" dirty="0"/>
              <a:t>Endothelial cell activation</a:t>
            </a:r>
          </a:p>
          <a:p>
            <a:r>
              <a:rPr lang="en-GB" dirty="0"/>
              <a:t>Fibrinolytic shutdown &amp; ↑ D-dimers (latter due to overspill from fibrinolysis in lung tissue?)</a:t>
            </a:r>
          </a:p>
        </p:txBody>
      </p:sp>
      <p:sp>
        <p:nvSpPr>
          <p:cNvPr id="5" name="Text Placeholder 4"/>
          <p:cNvSpPr>
            <a:spLocks noGrp="1"/>
          </p:cNvSpPr>
          <p:nvPr>
            <p:ph type="body" sz="quarter" idx="3"/>
          </p:nvPr>
        </p:nvSpPr>
        <p:spPr/>
        <p:txBody>
          <a:bodyPr/>
          <a:lstStyle/>
          <a:p>
            <a:r>
              <a:rPr lang="en-GB" dirty="0"/>
              <a:t>It is not DIC (unless dying of hypoxia)</a:t>
            </a:r>
          </a:p>
        </p:txBody>
      </p:sp>
      <p:sp>
        <p:nvSpPr>
          <p:cNvPr id="6" name="Content Placeholder 5"/>
          <p:cNvSpPr>
            <a:spLocks noGrp="1"/>
          </p:cNvSpPr>
          <p:nvPr>
            <p:ph sz="quarter" idx="4"/>
          </p:nvPr>
        </p:nvSpPr>
        <p:spPr>
          <a:xfrm>
            <a:off x="5216893" y="2505075"/>
            <a:ext cx="6708808" cy="3684588"/>
          </a:xfrm>
        </p:spPr>
        <p:txBody>
          <a:bodyPr/>
          <a:lstStyle/>
          <a:p>
            <a:pPr marL="0" indent="0">
              <a:buNone/>
            </a:pPr>
            <a:endParaRPr lang="en-GB" dirty="0"/>
          </a:p>
          <a:p>
            <a:r>
              <a:rPr lang="en-GB" dirty="0"/>
              <a:t>Fibrinogen levels are v high vs. low in DIC</a:t>
            </a:r>
          </a:p>
          <a:p>
            <a:r>
              <a:rPr lang="en-GB" dirty="0"/>
              <a:t>APTT/PT tend to be normal vs. prolonged in DIC</a:t>
            </a:r>
          </a:p>
          <a:p>
            <a:r>
              <a:rPr lang="en-GB" dirty="0"/>
              <a:t>Platelet count is normal vs. low in DIC</a:t>
            </a:r>
          </a:p>
        </p:txBody>
      </p:sp>
    </p:spTree>
    <p:extLst>
      <p:ext uri="{BB962C8B-B14F-4D97-AF65-F5344CB8AC3E}">
        <p14:creationId xmlns:p14="http://schemas.microsoft.com/office/powerpoint/2010/main" val="1374305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 y="298383"/>
            <a:ext cx="12192000" cy="1325563"/>
          </a:xfrm>
        </p:spPr>
        <p:txBody>
          <a:bodyPr>
            <a:normAutofit fontScale="90000"/>
          </a:bodyPr>
          <a:lstStyle/>
          <a:p>
            <a:pPr algn="ctr"/>
            <a:r>
              <a:rPr lang="en-GB" sz="3200" dirty="0">
                <a:solidFill>
                  <a:srgbClr val="7030A0"/>
                </a:solidFill>
              </a:rPr>
              <a:t>A comparison of thrombosis rates in patients with severe respiratory failure due to COVID-19 vs. influenza requiring extracorporeal membrane oxygenation</a:t>
            </a:r>
            <a:br>
              <a:rPr lang="en-GB" sz="3200" dirty="0">
                <a:solidFill>
                  <a:srgbClr val="7030A0"/>
                </a:solidFill>
              </a:rPr>
            </a:br>
            <a:r>
              <a:rPr lang="en-GB" sz="2200" dirty="0"/>
              <a:t>Doyle, </a:t>
            </a:r>
            <a:r>
              <a:rPr lang="en-GB" sz="2200" dirty="0" err="1"/>
              <a:t>Hunt,Sanderson</a:t>
            </a:r>
            <a:r>
              <a:rPr lang="en-GB" sz="2200" dirty="0"/>
              <a:t>, Zhang, Mak, Breen, </a:t>
            </a:r>
            <a:r>
              <a:rPr lang="en-GB" sz="2200" dirty="0" err="1"/>
              <a:t>Camporata</a:t>
            </a:r>
            <a:r>
              <a:rPr lang="en-GB" sz="2200" dirty="0"/>
              <a:t>, Barrett, Retter</a:t>
            </a:r>
            <a:br>
              <a:rPr lang="en-GB" sz="2200" dirty="0"/>
            </a:br>
            <a:r>
              <a:rPr lang="en-GB" sz="2200" dirty="0"/>
              <a:t>Critical Care Medicine 2021 April 5th</a:t>
            </a:r>
          </a:p>
        </p:txBody>
      </p:sp>
      <p:graphicFrame>
        <p:nvGraphicFramePr>
          <p:cNvPr id="4" name="Content Placeholder 3"/>
          <p:cNvGraphicFramePr>
            <a:graphicFrameLocks noGrp="1"/>
          </p:cNvGraphicFramePr>
          <p:nvPr>
            <p:ph idx="1"/>
            <p:extLst/>
          </p:nvPr>
        </p:nvGraphicFramePr>
        <p:xfrm>
          <a:off x="3737194" y="1912252"/>
          <a:ext cx="4918075" cy="4351338"/>
        </p:xfrm>
        <a:graphic>
          <a:graphicData uri="http://schemas.openxmlformats.org/drawingml/2006/table">
            <a:tbl>
              <a:tblPr firstRow="1" firstCol="1" bandRow="1"/>
              <a:tblGrid>
                <a:gridCol w="1300431">
                  <a:extLst>
                    <a:ext uri="{9D8B030D-6E8A-4147-A177-3AD203B41FA5}">
                      <a16:colId xmlns:a16="http://schemas.microsoft.com/office/drawing/2014/main" val="20000"/>
                    </a:ext>
                  </a:extLst>
                </a:gridCol>
                <a:gridCol w="1254066">
                  <a:extLst>
                    <a:ext uri="{9D8B030D-6E8A-4147-A177-3AD203B41FA5}">
                      <a16:colId xmlns:a16="http://schemas.microsoft.com/office/drawing/2014/main" val="20001"/>
                    </a:ext>
                  </a:extLst>
                </a:gridCol>
                <a:gridCol w="1328797">
                  <a:extLst>
                    <a:ext uri="{9D8B030D-6E8A-4147-A177-3AD203B41FA5}">
                      <a16:colId xmlns:a16="http://schemas.microsoft.com/office/drawing/2014/main" val="20002"/>
                    </a:ext>
                  </a:extLst>
                </a:gridCol>
                <a:gridCol w="1034781">
                  <a:extLst>
                    <a:ext uri="{9D8B030D-6E8A-4147-A177-3AD203B41FA5}">
                      <a16:colId xmlns:a16="http://schemas.microsoft.com/office/drawing/2014/main" val="20003"/>
                    </a:ext>
                  </a:extLst>
                </a:gridCol>
              </a:tblGrid>
              <a:tr h="621620">
                <a:tc>
                  <a:txBody>
                    <a:bodyPr/>
                    <a:lstStyle/>
                    <a:p>
                      <a:pPr>
                        <a:lnSpc>
                          <a:spcPct val="150000"/>
                        </a:lnSpc>
                        <a:spcAft>
                          <a:spcPts val="0"/>
                        </a:spcAft>
                      </a:pPr>
                      <a:r>
                        <a:rPr lang="en-GB" sz="900" dirty="0">
                          <a:effectLst/>
                          <a:latin typeface="Arial" panose="020B0604020202020204" pitchFamily="34" charset="0"/>
                          <a:ea typeface="Calibri" panose="020F0502020204030204" pitchFamily="34" charset="0"/>
                          <a:cs typeface="Times New Roman" panose="02020603050405020304" pitchFamily="18" charset="0"/>
                        </a:rPr>
                        <a:t>Type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Influenza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(n=80)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COVID-19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(n=51)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Significance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(p-value)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43239">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All pulmonary artery filling defects seen at initiation of ECMO</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6 (8%)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2 - central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0 - lobar</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4 - segmental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0 – subsegmental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dirty="0">
                          <a:effectLst/>
                          <a:latin typeface="Arial" panose="020B0604020202020204" pitchFamily="34" charset="0"/>
                          <a:ea typeface="Calibri" panose="020F0502020204030204" pitchFamily="34" charset="0"/>
                          <a:cs typeface="Times New Roman" panose="02020603050405020304" pitchFamily="18" charset="0"/>
                        </a:rPr>
                        <a:t>19 (37%)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dirty="0">
                          <a:effectLst/>
                          <a:latin typeface="Arial" panose="020B0604020202020204" pitchFamily="34" charset="0"/>
                          <a:ea typeface="Calibri" panose="020F0502020204030204" pitchFamily="34" charset="0"/>
                          <a:cs typeface="Times New Roman" panose="02020603050405020304" pitchFamily="18" charset="0"/>
                        </a:rPr>
                        <a:t>2 - central</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dirty="0">
                          <a:effectLst/>
                          <a:latin typeface="Arial" panose="020B0604020202020204" pitchFamily="34" charset="0"/>
                          <a:ea typeface="Calibri" panose="020F0502020204030204" pitchFamily="34" charset="0"/>
                          <a:cs typeface="Times New Roman" panose="02020603050405020304" pitchFamily="18" charset="0"/>
                        </a:rPr>
                        <a:t>3 - lobar</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dirty="0">
                          <a:effectLst/>
                          <a:latin typeface="Arial" panose="020B0604020202020204" pitchFamily="34" charset="0"/>
                          <a:ea typeface="Calibri" panose="020F0502020204030204" pitchFamily="34" charset="0"/>
                          <a:cs typeface="Times New Roman" panose="02020603050405020304" pitchFamily="18" charset="0"/>
                        </a:rPr>
                        <a:t>5 - segmental</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dirty="0">
                          <a:effectLst/>
                          <a:latin typeface="Arial" panose="020B0604020202020204" pitchFamily="34" charset="0"/>
                          <a:ea typeface="Calibri" panose="020F0502020204030204" pitchFamily="34" charset="0"/>
                          <a:cs typeface="Times New Roman" panose="02020603050405020304" pitchFamily="18" charset="0"/>
                        </a:rPr>
                        <a:t>9 – </a:t>
                      </a:r>
                      <a:r>
                        <a:rPr lang="en-GB" sz="900" i="1" dirty="0" err="1">
                          <a:effectLst/>
                          <a:latin typeface="Arial" panose="020B0604020202020204" pitchFamily="34" charset="0"/>
                          <a:ea typeface="Calibri" panose="020F0502020204030204" pitchFamily="34" charset="0"/>
                          <a:cs typeface="Times New Roman" panose="02020603050405020304" pitchFamily="18" charset="0"/>
                        </a:rPr>
                        <a:t>subsegmental</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0.0001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21620">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Pulmonary Immunothrombosis at initiation of ECMO*</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4 (5%)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14 (27%)</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0.0005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28826">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Intracranial haemorrhage present at initiation of ECMO</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11 (14%)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9 - Subarachnoid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2 - Intracerebral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8 (16%)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7 - Subarachnoid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1 - Subdural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0.759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36033">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Deep vein thrombosis seen on Doppler ultrasound at decannulation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(n=99)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15 (25%)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20 (53%)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dirty="0">
                          <a:effectLst/>
                          <a:latin typeface="Arial" panose="020B0604020202020204" pitchFamily="34" charset="0"/>
                          <a:ea typeface="Calibri" panose="020F0502020204030204" pitchFamily="34" charset="0"/>
                          <a:cs typeface="Times New Roman" panose="02020603050405020304" pitchFamily="18" charset="0"/>
                        </a:rPr>
                        <a:t>0.005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4"/>
          <p:cNvSpPr/>
          <p:nvPr/>
        </p:nvSpPr>
        <p:spPr>
          <a:xfrm>
            <a:off x="3048000" y="6336452"/>
            <a:ext cx="6923690" cy="430887"/>
          </a:xfrm>
          <a:prstGeom prst="rect">
            <a:avLst/>
          </a:prstGeom>
        </p:spPr>
        <p:txBody>
          <a:bodyPr wrap="square">
            <a:spAutoFit/>
          </a:bodyPr>
          <a:lstStyle/>
          <a:p>
            <a:pPr>
              <a:lnSpc>
                <a:spcPct val="200000"/>
              </a:lnSpc>
              <a:spcAft>
                <a:spcPts val="800"/>
              </a:spcAft>
            </a:pPr>
            <a:r>
              <a:rPr lang="en-GB" sz="1100" dirty="0">
                <a:latin typeface="Arial" panose="020B0604020202020204" pitchFamily="34" charset="0"/>
                <a:ea typeface="Calibri" panose="020F0502020204030204" pitchFamily="34" charset="0"/>
                <a:cs typeface="Times New Roman" panose="02020603050405020304" pitchFamily="18" charset="0"/>
              </a:rPr>
              <a:t>* Pulmonary immunothrombosis considered as image-proven segmental and </a:t>
            </a:r>
            <a:r>
              <a:rPr lang="en-GB" sz="1100" dirty="0" err="1">
                <a:latin typeface="Arial" panose="020B0604020202020204" pitchFamily="34" charset="0"/>
                <a:ea typeface="Calibri" panose="020F0502020204030204" pitchFamily="34" charset="0"/>
                <a:cs typeface="Times New Roman" panose="02020603050405020304" pitchFamily="18" charset="0"/>
              </a:rPr>
              <a:t>subsegmental</a:t>
            </a:r>
            <a:r>
              <a:rPr lang="en-GB" sz="1100" dirty="0">
                <a:latin typeface="Arial" panose="020B0604020202020204" pitchFamily="34" charset="0"/>
                <a:ea typeface="Calibri" panose="020F0502020204030204" pitchFamily="34" charset="0"/>
                <a:cs typeface="Times New Roman" panose="02020603050405020304" pitchFamily="18" charset="0"/>
              </a:rPr>
              <a:t> filling defects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0942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 y="298383"/>
            <a:ext cx="12192000" cy="1325563"/>
          </a:xfrm>
        </p:spPr>
        <p:txBody>
          <a:bodyPr>
            <a:normAutofit fontScale="90000"/>
          </a:bodyPr>
          <a:lstStyle/>
          <a:p>
            <a:pPr algn="ctr"/>
            <a:r>
              <a:rPr lang="en-GB" sz="3200" dirty="0">
                <a:solidFill>
                  <a:srgbClr val="7030A0"/>
                </a:solidFill>
              </a:rPr>
              <a:t>A comparison of thrombosis rates in patients with severe respiratory failure due to COVID-19 vs. influenza requiring extracorporeal membrane oxygenation</a:t>
            </a:r>
            <a:br>
              <a:rPr lang="en-GB" sz="3200" dirty="0">
                <a:solidFill>
                  <a:srgbClr val="7030A0"/>
                </a:solidFill>
              </a:rPr>
            </a:br>
            <a:r>
              <a:rPr lang="en-GB" sz="2200" dirty="0"/>
              <a:t>Doyle, </a:t>
            </a:r>
            <a:r>
              <a:rPr lang="en-GB" sz="2200" dirty="0" err="1"/>
              <a:t>Hunt,Sanderson</a:t>
            </a:r>
            <a:r>
              <a:rPr lang="en-GB" sz="2200" dirty="0"/>
              <a:t>, Zhang, Mak, Breen, </a:t>
            </a:r>
            <a:r>
              <a:rPr lang="en-GB" sz="2200" dirty="0" err="1"/>
              <a:t>Camporata</a:t>
            </a:r>
            <a:r>
              <a:rPr lang="en-GB" sz="2200" dirty="0"/>
              <a:t>, Barrett, Retter</a:t>
            </a:r>
            <a:br>
              <a:rPr lang="en-GB" sz="2200" dirty="0"/>
            </a:br>
            <a:r>
              <a:rPr lang="en-GB" sz="2200" dirty="0"/>
              <a:t>Critical Care Medicine 2021 April 5th</a:t>
            </a:r>
          </a:p>
        </p:txBody>
      </p:sp>
      <p:graphicFrame>
        <p:nvGraphicFramePr>
          <p:cNvPr id="4" name="Content Placeholder 3"/>
          <p:cNvGraphicFramePr>
            <a:graphicFrameLocks noGrp="1"/>
          </p:cNvGraphicFramePr>
          <p:nvPr>
            <p:ph idx="1"/>
            <p:extLst/>
          </p:nvPr>
        </p:nvGraphicFramePr>
        <p:xfrm>
          <a:off x="3737194" y="1912252"/>
          <a:ext cx="4918075" cy="4351338"/>
        </p:xfrm>
        <a:graphic>
          <a:graphicData uri="http://schemas.openxmlformats.org/drawingml/2006/table">
            <a:tbl>
              <a:tblPr firstRow="1" firstCol="1" bandRow="1"/>
              <a:tblGrid>
                <a:gridCol w="1300431">
                  <a:extLst>
                    <a:ext uri="{9D8B030D-6E8A-4147-A177-3AD203B41FA5}">
                      <a16:colId xmlns:a16="http://schemas.microsoft.com/office/drawing/2014/main" val="20000"/>
                    </a:ext>
                  </a:extLst>
                </a:gridCol>
                <a:gridCol w="1254066">
                  <a:extLst>
                    <a:ext uri="{9D8B030D-6E8A-4147-A177-3AD203B41FA5}">
                      <a16:colId xmlns:a16="http://schemas.microsoft.com/office/drawing/2014/main" val="20001"/>
                    </a:ext>
                  </a:extLst>
                </a:gridCol>
                <a:gridCol w="1328797">
                  <a:extLst>
                    <a:ext uri="{9D8B030D-6E8A-4147-A177-3AD203B41FA5}">
                      <a16:colId xmlns:a16="http://schemas.microsoft.com/office/drawing/2014/main" val="20002"/>
                    </a:ext>
                  </a:extLst>
                </a:gridCol>
                <a:gridCol w="1034781">
                  <a:extLst>
                    <a:ext uri="{9D8B030D-6E8A-4147-A177-3AD203B41FA5}">
                      <a16:colId xmlns:a16="http://schemas.microsoft.com/office/drawing/2014/main" val="20003"/>
                    </a:ext>
                  </a:extLst>
                </a:gridCol>
              </a:tblGrid>
              <a:tr h="621620">
                <a:tc>
                  <a:txBody>
                    <a:bodyPr/>
                    <a:lstStyle/>
                    <a:p>
                      <a:pPr>
                        <a:lnSpc>
                          <a:spcPct val="150000"/>
                        </a:lnSpc>
                        <a:spcAft>
                          <a:spcPts val="0"/>
                        </a:spcAft>
                      </a:pPr>
                      <a:r>
                        <a:rPr lang="en-GB" sz="900" dirty="0">
                          <a:effectLst/>
                          <a:latin typeface="Arial" panose="020B0604020202020204" pitchFamily="34" charset="0"/>
                          <a:ea typeface="Calibri" panose="020F0502020204030204" pitchFamily="34" charset="0"/>
                          <a:cs typeface="Times New Roman" panose="02020603050405020304" pitchFamily="18" charset="0"/>
                        </a:rPr>
                        <a:t>Type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Influenza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(n=80)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COVID-19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(n=51)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Significance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(p-value)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43239">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All pulmonary artery filling defects seen at initiation of ECMO</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6 (8%)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2 - central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0 - lobar</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4 - segmental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0 – subsegmental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dirty="0">
                          <a:effectLst/>
                          <a:latin typeface="Arial" panose="020B0604020202020204" pitchFamily="34" charset="0"/>
                          <a:ea typeface="Calibri" panose="020F0502020204030204" pitchFamily="34" charset="0"/>
                          <a:cs typeface="Times New Roman" panose="02020603050405020304" pitchFamily="18" charset="0"/>
                        </a:rPr>
                        <a:t>19 (37%)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dirty="0">
                          <a:effectLst/>
                          <a:latin typeface="Arial" panose="020B0604020202020204" pitchFamily="34" charset="0"/>
                          <a:ea typeface="Calibri" panose="020F0502020204030204" pitchFamily="34" charset="0"/>
                          <a:cs typeface="Times New Roman" panose="02020603050405020304" pitchFamily="18" charset="0"/>
                        </a:rPr>
                        <a:t>2 - central</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dirty="0">
                          <a:effectLst/>
                          <a:latin typeface="Arial" panose="020B0604020202020204" pitchFamily="34" charset="0"/>
                          <a:ea typeface="Calibri" panose="020F0502020204030204" pitchFamily="34" charset="0"/>
                          <a:cs typeface="Times New Roman" panose="02020603050405020304" pitchFamily="18" charset="0"/>
                        </a:rPr>
                        <a:t>3 - lobar</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dirty="0">
                          <a:effectLst/>
                          <a:latin typeface="Arial" panose="020B0604020202020204" pitchFamily="34" charset="0"/>
                          <a:ea typeface="Calibri" panose="020F0502020204030204" pitchFamily="34" charset="0"/>
                          <a:cs typeface="Times New Roman" panose="02020603050405020304" pitchFamily="18" charset="0"/>
                        </a:rPr>
                        <a:t>5 - segmental</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dirty="0">
                          <a:effectLst/>
                          <a:latin typeface="Arial" panose="020B0604020202020204" pitchFamily="34" charset="0"/>
                          <a:ea typeface="Calibri" panose="020F0502020204030204" pitchFamily="34" charset="0"/>
                          <a:cs typeface="Times New Roman" panose="02020603050405020304" pitchFamily="18" charset="0"/>
                        </a:rPr>
                        <a:t>9 – </a:t>
                      </a:r>
                      <a:r>
                        <a:rPr lang="en-GB" sz="900" i="1" dirty="0" err="1">
                          <a:effectLst/>
                          <a:latin typeface="Arial" panose="020B0604020202020204" pitchFamily="34" charset="0"/>
                          <a:ea typeface="Calibri" panose="020F0502020204030204" pitchFamily="34" charset="0"/>
                          <a:cs typeface="Times New Roman" panose="02020603050405020304" pitchFamily="18" charset="0"/>
                        </a:rPr>
                        <a:t>subsegmental</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0.0001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21620">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Pulmonary Immunothrombosis at initiation of ECMO*</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4 (5%)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14 (27%)</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0.0005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28826">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Intracranial haemorrhage present at initiation of ECMO</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11 (14%)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9 - Subarachnoid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2 - Intracerebral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8 (16%)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7 - Subarachnoid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i="1">
                          <a:effectLst/>
                          <a:latin typeface="Arial" panose="020B0604020202020204" pitchFamily="34" charset="0"/>
                          <a:ea typeface="Calibri" panose="020F0502020204030204" pitchFamily="34" charset="0"/>
                          <a:cs typeface="Times New Roman" panose="02020603050405020304" pitchFamily="18" charset="0"/>
                        </a:rPr>
                        <a:t>1 - Subdural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0.759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36033">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Deep vein thrombosis seen on Doppler ultrasound at decannulation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(n=99)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15 (25%)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effectLst/>
                          <a:latin typeface="Arial" panose="020B0604020202020204" pitchFamily="34" charset="0"/>
                          <a:ea typeface="Calibri" panose="020F0502020204030204" pitchFamily="34" charset="0"/>
                          <a:cs typeface="Times New Roman" panose="02020603050405020304" pitchFamily="18" charset="0"/>
                        </a:rPr>
                        <a:t>20 (53%)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dirty="0">
                          <a:effectLst/>
                          <a:latin typeface="Arial" panose="020B0604020202020204" pitchFamily="34" charset="0"/>
                          <a:ea typeface="Calibri" panose="020F0502020204030204" pitchFamily="34" charset="0"/>
                          <a:cs typeface="Times New Roman" panose="02020603050405020304" pitchFamily="18" charset="0"/>
                        </a:rPr>
                        <a:t>0.005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511" marR="56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4"/>
          <p:cNvSpPr/>
          <p:nvPr/>
        </p:nvSpPr>
        <p:spPr>
          <a:xfrm>
            <a:off x="3048000" y="6336452"/>
            <a:ext cx="6923690" cy="430887"/>
          </a:xfrm>
          <a:prstGeom prst="rect">
            <a:avLst/>
          </a:prstGeom>
        </p:spPr>
        <p:txBody>
          <a:bodyPr wrap="square">
            <a:spAutoFit/>
          </a:bodyPr>
          <a:lstStyle/>
          <a:p>
            <a:pPr>
              <a:lnSpc>
                <a:spcPct val="200000"/>
              </a:lnSpc>
              <a:spcAft>
                <a:spcPts val="800"/>
              </a:spcAft>
            </a:pPr>
            <a:r>
              <a:rPr lang="en-GB" sz="1100" dirty="0">
                <a:latin typeface="Arial" panose="020B0604020202020204" pitchFamily="34" charset="0"/>
                <a:ea typeface="Calibri" panose="020F0502020204030204" pitchFamily="34" charset="0"/>
                <a:cs typeface="Times New Roman" panose="02020603050405020304" pitchFamily="18" charset="0"/>
              </a:rPr>
              <a:t>* Pulmonary immunothrombosis considered as image-proven segmental and </a:t>
            </a:r>
            <a:r>
              <a:rPr lang="en-GB" sz="1100" dirty="0" err="1">
                <a:latin typeface="Arial" panose="020B0604020202020204" pitchFamily="34" charset="0"/>
                <a:ea typeface="Calibri" panose="020F0502020204030204" pitchFamily="34" charset="0"/>
                <a:cs typeface="Times New Roman" panose="02020603050405020304" pitchFamily="18" charset="0"/>
              </a:rPr>
              <a:t>subsegmental</a:t>
            </a:r>
            <a:r>
              <a:rPr lang="en-GB" sz="1100" dirty="0">
                <a:latin typeface="Arial" panose="020B0604020202020204" pitchFamily="34" charset="0"/>
                <a:ea typeface="Calibri" panose="020F0502020204030204" pitchFamily="34" charset="0"/>
                <a:cs typeface="Times New Roman" panose="02020603050405020304" pitchFamily="18" charset="0"/>
              </a:rPr>
              <a:t> filling defects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515220" y="3135011"/>
            <a:ext cx="11362021" cy="461665"/>
          </a:xfrm>
          <a:prstGeom prst="rect">
            <a:avLst/>
          </a:prstGeom>
          <a:solidFill>
            <a:schemeClr val="accent2"/>
          </a:solidFill>
        </p:spPr>
        <p:txBody>
          <a:bodyPr wrap="none" rtlCol="0">
            <a:spAutoFit/>
          </a:bodyPr>
          <a:lstStyle/>
          <a:p>
            <a:r>
              <a:rPr lang="en-GB" sz="2400" dirty="0"/>
              <a:t>COVID-19 produces the most prothrombotic state we have ever seen with a viral infection</a:t>
            </a:r>
          </a:p>
        </p:txBody>
      </p:sp>
    </p:spTree>
    <p:extLst>
      <p:ext uri="{BB962C8B-B14F-4D97-AF65-F5344CB8AC3E}">
        <p14:creationId xmlns:p14="http://schemas.microsoft.com/office/powerpoint/2010/main" val="361766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1894" y="1883674"/>
            <a:ext cx="6233461" cy="4176281"/>
          </a:xfrm>
          <a:prstGeom prst="rect">
            <a:avLst/>
          </a:prstGeom>
        </p:spPr>
      </p:pic>
      <p:sp>
        <p:nvSpPr>
          <p:cNvPr id="6" name="TextBox 5"/>
          <p:cNvSpPr txBox="1"/>
          <p:nvPr/>
        </p:nvSpPr>
        <p:spPr>
          <a:xfrm>
            <a:off x="6955355" y="1986655"/>
            <a:ext cx="5197064" cy="3970318"/>
          </a:xfrm>
          <a:prstGeom prst="rect">
            <a:avLst/>
          </a:prstGeom>
          <a:noFill/>
        </p:spPr>
        <p:txBody>
          <a:bodyPr wrap="none" rtlCol="0">
            <a:spAutoFit/>
          </a:bodyPr>
          <a:lstStyle/>
          <a:p>
            <a:r>
              <a:rPr lang="en-GB" dirty="0"/>
              <a:t>1074 pts</a:t>
            </a:r>
          </a:p>
          <a:p>
            <a:r>
              <a:rPr lang="en-GB" dirty="0"/>
              <a:t>Median organ support-free days were 3 days</a:t>
            </a:r>
          </a:p>
          <a:p>
            <a:r>
              <a:rPr lang="en-GB" dirty="0"/>
              <a:t> (interquartile range –1, 16) with therapeutic </a:t>
            </a:r>
          </a:p>
          <a:p>
            <a:r>
              <a:rPr lang="en-GB" dirty="0"/>
              <a:t>anticoagulation &amp; 5 days (interquartile range –1, 16) </a:t>
            </a:r>
          </a:p>
          <a:p>
            <a:r>
              <a:rPr lang="en-GB" dirty="0"/>
              <a:t>With usual care thromboprophylaxis </a:t>
            </a:r>
          </a:p>
          <a:p>
            <a:r>
              <a:rPr lang="en-GB" dirty="0"/>
              <a:t> (adjusted odds ratio 0.87,</a:t>
            </a:r>
          </a:p>
          <a:p>
            <a:r>
              <a:rPr lang="en-GB" dirty="0"/>
              <a:t>95% credible interval (</a:t>
            </a:r>
            <a:r>
              <a:rPr lang="en-GB" dirty="0" err="1"/>
              <a:t>CrI</a:t>
            </a:r>
            <a:r>
              <a:rPr lang="en-GB" dirty="0"/>
              <a:t>) 0.70-1.08, post </a:t>
            </a:r>
            <a:r>
              <a:rPr lang="en-GB" dirty="0" err="1"/>
              <a:t>prob</a:t>
            </a:r>
            <a:r>
              <a:rPr lang="en-GB" dirty="0"/>
              <a:t> of</a:t>
            </a:r>
          </a:p>
          <a:p>
            <a:r>
              <a:rPr lang="en-GB" dirty="0"/>
              <a:t> futility [odds ratio&lt;1.2] 99.8%).</a:t>
            </a:r>
          </a:p>
          <a:p>
            <a:r>
              <a:rPr lang="en-GB" dirty="0"/>
              <a:t>Hospital survival was comparable between groups</a:t>
            </a:r>
          </a:p>
          <a:p>
            <a:r>
              <a:rPr lang="en-GB" dirty="0"/>
              <a:t> (64.3% vs. 65.3%, adjusted odds ratio 0.88,</a:t>
            </a:r>
          </a:p>
          <a:p>
            <a:r>
              <a:rPr lang="en-GB" dirty="0"/>
              <a:t>95% </a:t>
            </a:r>
            <a:r>
              <a:rPr lang="en-GB" dirty="0" err="1"/>
              <a:t>CrI</a:t>
            </a:r>
            <a:r>
              <a:rPr lang="en-GB" dirty="0"/>
              <a:t> 0.67-1.16). </a:t>
            </a:r>
          </a:p>
          <a:p>
            <a:r>
              <a:rPr lang="en-GB" dirty="0"/>
              <a:t>Major bleeding occurred in 3.1% therapeutic</a:t>
            </a:r>
          </a:p>
          <a:p>
            <a:r>
              <a:rPr lang="en-GB" dirty="0"/>
              <a:t>anticoagulation and 2.4% usual care</a:t>
            </a:r>
          </a:p>
          <a:p>
            <a:r>
              <a:rPr lang="en-GB" dirty="0"/>
              <a:t>thromboprophylaxis.</a:t>
            </a:r>
          </a:p>
        </p:txBody>
      </p:sp>
      <p:pic>
        <p:nvPicPr>
          <p:cNvPr id="4" name="Picture 3"/>
          <p:cNvPicPr>
            <a:picLocks noChangeAspect="1"/>
          </p:cNvPicPr>
          <p:nvPr/>
        </p:nvPicPr>
        <p:blipFill>
          <a:blip r:embed="rId3"/>
          <a:stretch>
            <a:fillRect/>
          </a:stretch>
        </p:blipFill>
        <p:spPr>
          <a:xfrm>
            <a:off x="3369293" y="-116857"/>
            <a:ext cx="5120189" cy="2071605"/>
          </a:xfrm>
          <a:prstGeom prst="rect">
            <a:avLst/>
          </a:prstGeom>
        </p:spPr>
      </p:pic>
    </p:spTree>
    <p:extLst>
      <p:ext uri="{BB962C8B-B14F-4D97-AF65-F5344CB8AC3E}">
        <p14:creationId xmlns:p14="http://schemas.microsoft.com/office/powerpoint/2010/main" val="1624961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4143" y="683394"/>
            <a:ext cx="184731" cy="369332"/>
          </a:xfrm>
          <a:prstGeom prst="rect">
            <a:avLst/>
          </a:prstGeom>
          <a:noFill/>
        </p:spPr>
        <p:txBody>
          <a:bodyPr wrap="none" rtlCol="0">
            <a:spAutoFit/>
          </a:bodyPr>
          <a:lstStyle/>
          <a:p>
            <a:endParaRPr lang="en-GB" dirty="0"/>
          </a:p>
        </p:txBody>
      </p:sp>
      <p:pic>
        <p:nvPicPr>
          <p:cNvPr id="6" name="Picture 5"/>
          <p:cNvPicPr>
            <a:picLocks noChangeAspect="1"/>
          </p:cNvPicPr>
          <p:nvPr/>
        </p:nvPicPr>
        <p:blipFill>
          <a:blip r:embed="rId2"/>
          <a:stretch>
            <a:fillRect/>
          </a:stretch>
        </p:blipFill>
        <p:spPr>
          <a:xfrm>
            <a:off x="394636" y="1503750"/>
            <a:ext cx="6073541" cy="3879921"/>
          </a:xfrm>
          <a:prstGeom prst="rect">
            <a:avLst/>
          </a:prstGeom>
        </p:spPr>
      </p:pic>
      <p:sp>
        <p:nvSpPr>
          <p:cNvPr id="7" name="TextBox 6"/>
          <p:cNvSpPr txBox="1"/>
          <p:nvPr/>
        </p:nvSpPr>
        <p:spPr>
          <a:xfrm>
            <a:off x="6551225" y="2342650"/>
            <a:ext cx="5640775" cy="2031325"/>
          </a:xfrm>
          <a:prstGeom prst="rect">
            <a:avLst/>
          </a:prstGeom>
          <a:noFill/>
        </p:spPr>
        <p:txBody>
          <a:bodyPr wrap="none" rtlCol="0">
            <a:spAutoFit/>
          </a:bodyPr>
          <a:lstStyle/>
          <a:p>
            <a:r>
              <a:rPr lang="en-GB" dirty="0"/>
              <a:t>2219 pts</a:t>
            </a:r>
          </a:p>
          <a:p>
            <a:r>
              <a:rPr lang="en-GB" dirty="0"/>
              <a:t>The probability that therapeutic anticoagulation increased</a:t>
            </a:r>
          </a:p>
          <a:p>
            <a:r>
              <a:rPr lang="en-GB" dirty="0"/>
              <a:t>Organ support free days compared to “standard”</a:t>
            </a:r>
          </a:p>
          <a:p>
            <a:r>
              <a:rPr lang="en-GB" dirty="0"/>
              <a:t>thromboprophylaxis was 99%</a:t>
            </a:r>
          </a:p>
          <a:p>
            <a:r>
              <a:rPr lang="en-GB" dirty="0"/>
              <a:t>The increase in survival  to hospital discharge was 4.6%</a:t>
            </a:r>
          </a:p>
          <a:p>
            <a:r>
              <a:rPr lang="en-GB" dirty="0"/>
              <a:t>Major bleeding occurred in 1.9% of therapeutic &amp;</a:t>
            </a:r>
          </a:p>
          <a:p>
            <a:r>
              <a:rPr lang="en-GB" dirty="0"/>
              <a:t>0.9% of “standard” thromboprophylaxis</a:t>
            </a:r>
          </a:p>
        </p:txBody>
      </p:sp>
      <p:pic>
        <p:nvPicPr>
          <p:cNvPr id="8" name="Picture 7"/>
          <p:cNvPicPr>
            <a:picLocks noChangeAspect="1"/>
          </p:cNvPicPr>
          <p:nvPr/>
        </p:nvPicPr>
        <p:blipFill>
          <a:blip r:embed="rId3"/>
          <a:stretch>
            <a:fillRect/>
          </a:stretch>
        </p:blipFill>
        <p:spPr>
          <a:xfrm>
            <a:off x="3577089" y="0"/>
            <a:ext cx="4604385" cy="1904171"/>
          </a:xfrm>
          <a:prstGeom prst="rect">
            <a:avLst/>
          </a:prstGeom>
        </p:spPr>
      </p:pic>
    </p:spTree>
    <p:extLst>
      <p:ext uri="{BB962C8B-B14F-4D97-AF65-F5344CB8AC3E}">
        <p14:creationId xmlns:p14="http://schemas.microsoft.com/office/powerpoint/2010/main" val="3048286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fontScale="90000"/>
          </a:bodyPr>
          <a:lstStyle/>
          <a:p>
            <a:pPr algn="ctr"/>
            <a:r>
              <a:rPr lang="en-US" sz="2700" spc="-1" dirty="0">
                <a:solidFill>
                  <a:srgbClr val="7030A0"/>
                </a:solidFill>
                <a:latin typeface="Arial"/>
              </a:rPr>
              <a:t>Therapeutic vs. prophylactic anticoagulation for patients admitted to hospital with COVID-19 &amp; elevated D-dimer </a:t>
            </a:r>
            <a:r>
              <a:rPr lang="en-US" sz="2700" spc="-1" dirty="0" err="1">
                <a:solidFill>
                  <a:srgbClr val="7030A0"/>
                </a:solidFill>
                <a:latin typeface="Arial"/>
              </a:rPr>
              <a:t>conc</a:t>
            </a:r>
            <a:r>
              <a:rPr lang="en-US" sz="2700" spc="-1" dirty="0">
                <a:solidFill>
                  <a:srgbClr val="7030A0"/>
                </a:solidFill>
                <a:latin typeface="Arial"/>
              </a:rPr>
              <a:t> (ACTION): an open-label, multicenter </a:t>
            </a:r>
            <a:r>
              <a:rPr lang="en-US" sz="2700" spc="-1" dirty="0" err="1">
                <a:solidFill>
                  <a:srgbClr val="7030A0"/>
                </a:solidFill>
                <a:latin typeface="Arial"/>
              </a:rPr>
              <a:t>RCT</a:t>
            </a:r>
            <a:r>
              <a:rPr lang="en-US" spc="-1" dirty="0" err="1">
                <a:solidFill>
                  <a:srgbClr val="FFFFFF"/>
                </a:solidFill>
                <a:latin typeface="Arial"/>
              </a:rPr>
              <a:t>r</a:t>
            </a:r>
            <a:br>
              <a:rPr lang="en-US" spc="-1" dirty="0">
                <a:solidFill>
                  <a:srgbClr val="FFFFFF"/>
                </a:solidFill>
                <a:latin typeface="Arial"/>
              </a:rPr>
            </a:br>
            <a:r>
              <a:rPr lang="en-US" sz="2200" i="1" spc="-1" dirty="0">
                <a:solidFill>
                  <a:srgbClr val="7030A0"/>
                </a:solidFill>
                <a:latin typeface="Arial"/>
              </a:rPr>
              <a:t>Lopes et al, Lancet 2021; 397: 2253</a:t>
            </a:r>
            <a:br>
              <a:rPr lang="en-US" sz="2200" spc="-1" dirty="0">
                <a:solidFill>
                  <a:srgbClr val="7030A0"/>
                </a:solidFill>
                <a:latin typeface="Arial"/>
              </a:rPr>
            </a:br>
            <a:endParaRPr lang="en-GB" sz="2200" dirty="0">
              <a:solidFill>
                <a:srgbClr val="7030A0"/>
              </a:solidFill>
            </a:endParaRPr>
          </a:p>
        </p:txBody>
      </p:sp>
      <p:sp>
        <p:nvSpPr>
          <p:cNvPr id="3" name="Text Placeholder 2"/>
          <p:cNvSpPr>
            <a:spLocks noGrp="1"/>
          </p:cNvSpPr>
          <p:nvPr>
            <p:ph type="body" idx="1"/>
          </p:nvPr>
        </p:nvSpPr>
        <p:spPr>
          <a:xfrm>
            <a:off x="579905" y="2367814"/>
            <a:ext cx="6148153" cy="3561348"/>
          </a:xfrm>
        </p:spPr>
        <p:txBody>
          <a:bodyPr>
            <a:normAutofit fontScale="77500" lnSpcReduction="20000"/>
          </a:bodyPr>
          <a:lstStyle/>
          <a:p>
            <a:r>
              <a:rPr lang="en-GB" b="0" dirty="0">
                <a:latin typeface="+mj-lt"/>
              </a:rPr>
              <a:t>Rivaroxaban 20mg for 30 days</a:t>
            </a:r>
          </a:p>
          <a:p>
            <a:r>
              <a:rPr lang="en-GB" b="0" dirty="0">
                <a:latin typeface="+mj-lt"/>
              </a:rPr>
              <a:t>Vs standard thromboprophylaxis</a:t>
            </a:r>
          </a:p>
          <a:p>
            <a:r>
              <a:rPr lang="en-GB" b="0" dirty="0">
                <a:latin typeface="+mj-lt"/>
              </a:rPr>
              <a:t>Minority had LMW or UFH</a:t>
            </a:r>
          </a:p>
          <a:p>
            <a:endParaRPr lang="en-GB" b="0" dirty="0">
              <a:latin typeface="+mj-lt"/>
            </a:endParaRPr>
          </a:p>
          <a:p>
            <a:r>
              <a:rPr lang="en-GB" b="0" dirty="0">
                <a:latin typeface="+mj-lt"/>
              </a:rPr>
              <a:t>No benefit of therapeutic anticoagulation</a:t>
            </a:r>
          </a:p>
          <a:p>
            <a:endParaRPr lang="en-GB" b="0" dirty="0">
              <a:latin typeface="+mj-lt"/>
            </a:endParaRPr>
          </a:p>
          <a:p>
            <a:r>
              <a:rPr lang="en-GB" b="0" dirty="0">
                <a:latin typeface="+mj-lt"/>
              </a:rPr>
              <a:t> The primary safety outcome of major or clinically relevant non-major bleeding occurred in </a:t>
            </a:r>
          </a:p>
          <a:p>
            <a:r>
              <a:rPr lang="en-GB" b="0" dirty="0">
                <a:latin typeface="+mj-lt"/>
              </a:rPr>
              <a:t>-26 (8%) patients assigned therapeutic anticoagulation and</a:t>
            </a:r>
          </a:p>
          <a:p>
            <a:pPr marL="342900" indent="-342900">
              <a:buFontTx/>
              <a:buChar char="-"/>
            </a:pPr>
            <a:r>
              <a:rPr lang="en-GB" b="0" dirty="0">
                <a:latin typeface="+mj-lt"/>
              </a:rPr>
              <a:t>7 (2%) assigned prophylactic anticoagulation</a:t>
            </a:r>
          </a:p>
          <a:p>
            <a:pPr marL="342900" indent="-342900">
              <a:buFontTx/>
              <a:buChar char="-"/>
            </a:pPr>
            <a:r>
              <a:rPr lang="en-GB" b="0" dirty="0">
                <a:latin typeface="+mj-lt"/>
              </a:rPr>
              <a:t> (relative risk 3·64 [95% CI 1·61–8·27], p=0·0010). </a:t>
            </a:r>
          </a:p>
          <a:p>
            <a:endParaRPr lang="en-GB" dirty="0"/>
          </a:p>
        </p:txBody>
      </p:sp>
      <p:pic>
        <p:nvPicPr>
          <p:cNvPr id="7" name="Main graphic"/>
          <p:cNvPicPr>
            <a:picLocks noGrp="1"/>
          </p:cNvPicPr>
          <p:nvPr>
            <p:ph sz="half" idx="2"/>
          </p:nvPr>
        </p:nvPicPr>
        <p:blipFill>
          <a:blip r:embed="rId2"/>
          <a:stretch/>
        </p:blipFill>
        <p:spPr>
          <a:xfrm>
            <a:off x="7305575" y="1607419"/>
            <a:ext cx="3087286" cy="4975608"/>
          </a:xfrm>
          <a:prstGeom prst="rect">
            <a:avLst/>
          </a:prstGeom>
          <a:ln>
            <a:noFill/>
          </a:ln>
        </p:spPr>
      </p:pic>
    </p:spTree>
    <p:extLst>
      <p:ext uri="{BB962C8B-B14F-4D97-AF65-F5344CB8AC3E}">
        <p14:creationId xmlns:p14="http://schemas.microsoft.com/office/powerpoint/2010/main" val="2320759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183" y="365125"/>
            <a:ext cx="11732654" cy="1325563"/>
          </a:xfrm>
        </p:spPr>
        <p:txBody>
          <a:bodyPr>
            <a:normAutofit fontScale="90000"/>
          </a:bodyPr>
          <a:lstStyle/>
          <a:p>
            <a:r>
              <a:rPr lang="en-GB" dirty="0"/>
              <a:t>Full dose heparin NOT DOACs clinically beneficial in moderate COVID-19, but not explained by antithrombotic effect, possibly anti-inflammatory effect?</a:t>
            </a:r>
          </a:p>
        </p:txBody>
      </p:sp>
      <p:pic>
        <p:nvPicPr>
          <p:cNvPr id="4" name="Content Placeholder 3"/>
          <p:cNvPicPr>
            <a:picLocks noGrp="1" noChangeAspect="1"/>
          </p:cNvPicPr>
          <p:nvPr>
            <p:ph idx="1"/>
          </p:nvPr>
        </p:nvPicPr>
        <p:blipFill>
          <a:blip r:embed="rId2"/>
          <a:stretch>
            <a:fillRect/>
          </a:stretch>
        </p:blipFill>
        <p:spPr>
          <a:xfrm>
            <a:off x="3811604" y="2036785"/>
            <a:ext cx="4319849" cy="4428936"/>
          </a:xfrm>
          <a:prstGeom prst="rect">
            <a:avLst/>
          </a:prstGeom>
        </p:spPr>
      </p:pic>
      <p:sp>
        <p:nvSpPr>
          <p:cNvPr id="5" name="TextBox 4"/>
          <p:cNvSpPr txBox="1"/>
          <p:nvPr/>
        </p:nvSpPr>
        <p:spPr>
          <a:xfrm>
            <a:off x="7873465" y="6488668"/>
            <a:ext cx="3929858" cy="369332"/>
          </a:xfrm>
          <a:prstGeom prst="rect">
            <a:avLst/>
          </a:prstGeom>
          <a:noFill/>
        </p:spPr>
        <p:txBody>
          <a:bodyPr wrap="none" rtlCol="0">
            <a:spAutoFit/>
          </a:bodyPr>
          <a:lstStyle/>
          <a:p>
            <a:r>
              <a:rPr lang="en-GB" dirty="0"/>
              <a:t>Taken </a:t>
            </a:r>
            <a:r>
              <a:rPr lang="en-GB" dirty="0" err="1"/>
              <a:t>fr</a:t>
            </a:r>
            <a:r>
              <a:rPr lang="en-GB" dirty="0"/>
              <a:t> Chen S et al CTS 2020; 13: 1087</a:t>
            </a:r>
          </a:p>
        </p:txBody>
      </p:sp>
    </p:spTree>
    <p:extLst>
      <p:ext uri="{BB962C8B-B14F-4D97-AF65-F5344CB8AC3E}">
        <p14:creationId xmlns:p14="http://schemas.microsoft.com/office/powerpoint/2010/main" val="1641965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rgbClr val="7030A0"/>
                </a:solidFill>
              </a:rPr>
              <a:t>Aspirin use in the RECOVERY trial</a:t>
            </a:r>
            <a:br>
              <a:rPr lang="en-GB" dirty="0">
                <a:solidFill>
                  <a:srgbClr val="7030A0"/>
                </a:solidFill>
              </a:rPr>
            </a:br>
            <a:r>
              <a:rPr lang="en-GB" sz="2400" dirty="0">
                <a:solidFill>
                  <a:srgbClr val="7030A0"/>
                </a:solidFill>
              </a:rPr>
              <a:t>Lancet 2022;399:149-51 </a:t>
            </a:r>
          </a:p>
        </p:txBody>
      </p:sp>
      <p:sp>
        <p:nvSpPr>
          <p:cNvPr id="3" name="Content Placeholder 2"/>
          <p:cNvSpPr>
            <a:spLocks noGrp="1"/>
          </p:cNvSpPr>
          <p:nvPr>
            <p:ph sz="half" idx="1"/>
          </p:nvPr>
        </p:nvSpPr>
        <p:spPr/>
        <p:txBody>
          <a:bodyPr>
            <a:normAutofit fontScale="85000" lnSpcReduction="10000"/>
          </a:bodyPr>
          <a:lstStyle/>
          <a:p>
            <a:r>
              <a:rPr lang="en-GB" dirty="0"/>
              <a:t>7351 pts randomised to aspirin 150 mg once daily &amp; compared with 7541 patients randomised to usual care alone. </a:t>
            </a:r>
          </a:p>
          <a:p>
            <a:r>
              <a:rPr lang="en-GB" dirty="0"/>
              <a:t>There was no evidence that aspirin treatment reduced mortality. </a:t>
            </a:r>
          </a:p>
          <a:p>
            <a:r>
              <a:rPr lang="en-GB" dirty="0"/>
              <a:t>There was no significant difference in the primary endpoint of 28-day mortality (17% aspirin vs. 17% usual care; rate ratio 0.96 [95% confidence interval 0.89-1.04]; p=0.35). </a:t>
            </a:r>
          </a:p>
          <a:p>
            <a:r>
              <a:rPr lang="en-GB" dirty="0"/>
              <a:t>The results were consistent in all pre-specified subgroups of patients.</a:t>
            </a:r>
          </a:p>
        </p:txBody>
      </p:sp>
      <p:sp>
        <p:nvSpPr>
          <p:cNvPr id="4" name="Content Placeholder 3"/>
          <p:cNvSpPr>
            <a:spLocks noGrp="1"/>
          </p:cNvSpPr>
          <p:nvPr>
            <p:ph sz="half" idx="2"/>
          </p:nvPr>
        </p:nvSpPr>
        <p:spPr/>
        <p:txBody>
          <a:bodyPr>
            <a:normAutofit fontScale="85000" lnSpcReduction="10000"/>
          </a:bodyPr>
          <a:lstStyle/>
          <a:p>
            <a:r>
              <a:rPr lang="en-GB" dirty="0"/>
              <a:t>For every 1000 patients treated with aspirin, approximately 6 more pts experienced a major bleeding event and approximately 6 fewer experienced a thromboembolic event.</a:t>
            </a:r>
          </a:p>
        </p:txBody>
      </p:sp>
      <p:pic>
        <p:nvPicPr>
          <p:cNvPr id="6" name="Picture 5"/>
          <p:cNvPicPr>
            <a:picLocks noChangeAspect="1"/>
          </p:cNvPicPr>
          <p:nvPr/>
        </p:nvPicPr>
        <p:blipFill>
          <a:blip r:embed="rId2"/>
          <a:stretch>
            <a:fillRect/>
          </a:stretch>
        </p:blipFill>
        <p:spPr>
          <a:xfrm>
            <a:off x="6911613" y="3557270"/>
            <a:ext cx="2914650" cy="2781300"/>
          </a:xfrm>
          <a:prstGeom prst="rect">
            <a:avLst/>
          </a:prstGeom>
        </p:spPr>
      </p:pic>
      <p:pic>
        <p:nvPicPr>
          <p:cNvPr id="7" name="Picture 6"/>
          <p:cNvPicPr>
            <a:picLocks noChangeAspect="1"/>
          </p:cNvPicPr>
          <p:nvPr/>
        </p:nvPicPr>
        <p:blipFill>
          <a:blip r:embed="rId3"/>
          <a:stretch>
            <a:fillRect/>
          </a:stretch>
        </p:blipFill>
        <p:spPr>
          <a:xfrm>
            <a:off x="336885" y="80920"/>
            <a:ext cx="1458756" cy="1335597"/>
          </a:xfrm>
          <a:prstGeom prst="rect">
            <a:avLst/>
          </a:prstGeom>
        </p:spPr>
      </p:pic>
    </p:spTree>
    <p:extLst>
      <p:ext uri="{BB962C8B-B14F-4D97-AF65-F5344CB8AC3E}">
        <p14:creationId xmlns:p14="http://schemas.microsoft.com/office/powerpoint/2010/main" val="2557100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55420-261D-4FC5-802C-CD5AC0746F0F}"/>
              </a:ext>
            </a:extLst>
          </p:cNvPr>
          <p:cNvSpPr>
            <a:spLocks noGrp="1"/>
          </p:cNvSpPr>
          <p:nvPr>
            <p:ph type="title"/>
          </p:nvPr>
        </p:nvSpPr>
        <p:spPr/>
        <p:txBody>
          <a:bodyPr/>
          <a:lstStyle/>
          <a:p>
            <a:pPr algn="ctr"/>
            <a:r>
              <a:rPr lang="en-GB" dirty="0"/>
              <a:t> </a:t>
            </a:r>
            <a:r>
              <a:rPr lang="en-GB" dirty="0">
                <a:solidFill>
                  <a:srgbClr val="7030A0"/>
                </a:solidFill>
              </a:rPr>
              <a:t>“Immunothrombosis” definitions</a:t>
            </a:r>
          </a:p>
        </p:txBody>
      </p:sp>
      <p:sp>
        <p:nvSpPr>
          <p:cNvPr id="3" name="Content Placeholder 2">
            <a:extLst>
              <a:ext uri="{FF2B5EF4-FFF2-40B4-BE49-F238E27FC236}">
                <a16:creationId xmlns:a16="http://schemas.microsoft.com/office/drawing/2014/main" id="{B3B3E337-83F4-45AA-AB4B-0451A22F6376}"/>
              </a:ext>
            </a:extLst>
          </p:cNvPr>
          <p:cNvSpPr>
            <a:spLocks noGrp="1"/>
          </p:cNvSpPr>
          <p:nvPr>
            <p:ph sz="half" idx="1"/>
          </p:nvPr>
        </p:nvSpPr>
        <p:spPr/>
        <p:txBody>
          <a:bodyPr>
            <a:normAutofit fontScale="92500" lnSpcReduction="20000"/>
          </a:bodyPr>
          <a:lstStyle/>
          <a:p>
            <a:r>
              <a:rPr lang="en-GB" dirty="0"/>
              <a:t>Consequences of inflammation</a:t>
            </a:r>
          </a:p>
          <a:p>
            <a:r>
              <a:rPr lang="en-GB" dirty="0"/>
              <a:t>“The end point of inflammation is thrombosis”</a:t>
            </a:r>
          </a:p>
        </p:txBody>
      </p:sp>
      <p:sp>
        <p:nvSpPr>
          <p:cNvPr id="4" name="Content Placeholder 3">
            <a:extLst>
              <a:ext uri="{FF2B5EF4-FFF2-40B4-BE49-F238E27FC236}">
                <a16:creationId xmlns:a16="http://schemas.microsoft.com/office/drawing/2014/main" id="{5BA26474-4182-404C-9682-7499333623B7}"/>
              </a:ext>
            </a:extLst>
          </p:cNvPr>
          <p:cNvSpPr>
            <a:spLocks noGrp="1"/>
          </p:cNvSpPr>
          <p:nvPr>
            <p:ph sz="half" idx="2"/>
          </p:nvPr>
        </p:nvSpPr>
        <p:spPr/>
        <p:txBody>
          <a:bodyPr>
            <a:normAutofit fontScale="92500" lnSpcReduction="20000"/>
          </a:bodyPr>
          <a:lstStyle/>
          <a:p>
            <a:pPr marL="0" indent="0">
              <a:buNone/>
            </a:pPr>
            <a:r>
              <a:rPr lang="en-GB" dirty="0"/>
              <a:t>Antibody-mediated thrombosis includes</a:t>
            </a:r>
          </a:p>
          <a:p>
            <a:r>
              <a:rPr lang="en-GB" dirty="0"/>
              <a:t>Antiphospholipid syndrome</a:t>
            </a:r>
          </a:p>
          <a:p>
            <a:r>
              <a:rPr lang="en-GB" dirty="0"/>
              <a:t>Acquired thrombotic thrombocytopenic purpura</a:t>
            </a:r>
          </a:p>
          <a:p>
            <a:r>
              <a:rPr lang="en-GB" dirty="0"/>
              <a:t>Heparin- induced thrombocytopenia &amp; thrombosis</a:t>
            </a:r>
          </a:p>
          <a:p>
            <a:r>
              <a:rPr lang="en-GB" dirty="0"/>
              <a:t>Vaccine-induced thrombocytopenia and thrombosis</a:t>
            </a:r>
          </a:p>
          <a:p>
            <a:r>
              <a:rPr lang="en-GB" dirty="0"/>
              <a:t>Thrombotic monoclonal gammopathy</a:t>
            </a:r>
          </a:p>
          <a:p>
            <a:r>
              <a:rPr lang="en-GB" dirty="0"/>
              <a:t>Antibody-mediated rejection</a:t>
            </a:r>
          </a:p>
        </p:txBody>
      </p:sp>
    </p:spTree>
    <p:extLst>
      <p:ext uri="{BB962C8B-B14F-4D97-AF65-F5344CB8AC3E}">
        <p14:creationId xmlns:p14="http://schemas.microsoft.com/office/powerpoint/2010/main" val="953484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fontScale="90000"/>
          </a:bodyPr>
          <a:lstStyle/>
          <a:p>
            <a:pPr algn="ctr"/>
            <a:r>
              <a:rPr lang="en-GB" dirty="0">
                <a:solidFill>
                  <a:srgbClr val="7030A0"/>
                </a:solidFill>
              </a:rPr>
              <a:t>Summary of anticoagulation &amp; antiplatelet agents use in severe COVID-19</a:t>
            </a:r>
            <a:br>
              <a:rPr lang="en-GB" dirty="0">
                <a:solidFill>
                  <a:srgbClr val="7030A0"/>
                </a:solidFill>
              </a:rPr>
            </a:br>
            <a:r>
              <a:rPr lang="en-GB" dirty="0">
                <a:solidFill>
                  <a:srgbClr val="7030A0"/>
                </a:solidFill>
              </a:rPr>
              <a:t>August 2022</a:t>
            </a:r>
          </a:p>
        </p:txBody>
      </p:sp>
      <p:sp>
        <p:nvSpPr>
          <p:cNvPr id="3" name="Content Placeholder 2"/>
          <p:cNvSpPr>
            <a:spLocks noGrp="1"/>
          </p:cNvSpPr>
          <p:nvPr>
            <p:ph idx="1"/>
          </p:nvPr>
        </p:nvSpPr>
        <p:spPr>
          <a:xfrm>
            <a:off x="1261711" y="3125036"/>
            <a:ext cx="9018069" cy="1812724"/>
          </a:xfrm>
        </p:spPr>
        <p:txBody>
          <a:bodyPr/>
          <a:lstStyle/>
          <a:p>
            <a:r>
              <a:rPr lang="en-GB" dirty="0"/>
              <a:t>Use standard LMWH thromboprophylaxis in critical care</a:t>
            </a:r>
          </a:p>
          <a:p>
            <a:r>
              <a:rPr lang="en-GB" dirty="0"/>
              <a:t>Consider full-dose LMWH in moderate/ward patients</a:t>
            </a:r>
          </a:p>
          <a:p>
            <a:r>
              <a:rPr lang="en-GB" dirty="0"/>
              <a:t>Additional antiplatelet agent of no benefit</a:t>
            </a:r>
          </a:p>
        </p:txBody>
      </p:sp>
    </p:spTree>
    <p:extLst>
      <p:ext uri="{BB962C8B-B14F-4D97-AF65-F5344CB8AC3E}">
        <p14:creationId xmlns:p14="http://schemas.microsoft.com/office/powerpoint/2010/main" val="1834541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78418" y="2781837"/>
            <a:ext cx="3861307" cy="3723403"/>
          </a:xfrm>
          <a:prstGeom prst="rect">
            <a:avLst/>
          </a:prstGeom>
        </p:spPr>
      </p:pic>
      <p:pic>
        <p:nvPicPr>
          <p:cNvPr id="4" name="Picture 3"/>
          <p:cNvPicPr>
            <a:picLocks noChangeAspect="1"/>
          </p:cNvPicPr>
          <p:nvPr/>
        </p:nvPicPr>
        <p:blipFill>
          <a:blip r:embed="rId3"/>
          <a:stretch>
            <a:fillRect/>
          </a:stretch>
        </p:blipFill>
        <p:spPr>
          <a:xfrm>
            <a:off x="158172" y="193183"/>
            <a:ext cx="9663378" cy="2296598"/>
          </a:xfrm>
          <a:prstGeom prst="rect">
            <a:avLst/>
          </a:prstGeom>
        </p:spPr>
      </p:pic>
    </p:spTree>
    <p:extLst>
      <p:ext uri="{BB962C8B-B14F-4D97-AF65-F5344CB8AC3E}">
        <p14:creationId xmlns:p14="http://schemas.microsoft.com/office/powerpoint/2010/main" val="1907951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7C21DA-730B-8B49-BAEB-C518EEB351B4}"/>
              </a:ext>
            </a:extLst>
          </p:cNvPr>
          <p:cNvPicPr>
            <a:picLocks noChangeAspect="1"/>
          </p:cNvPicPr>
          <p:nvPr/>
        </p:nvPicPr>
        <p:blipFill>
          <a:blip r:embed="rId2"/>
          <a:stretch>
            <a:fillRect/>
          </a:stretch>
        </p:blipFill>
        <p:spPr>
          <a:xfrm>
            <a:off x="307974" y="331788"/>
            <a:ext cx="3387725" cy="2562594"/>
          </a:xfrm>
          <a:prstGeom prst="rect">
            <a:avLst/>
          </a:prstGeom>
        </p:spPr>
      </p:pic>
      <p:sp>
        <p:nvSpPr>
          <p:cNvPr id="4" name="TextBox 3">
            <a:extLst>
              <a:ext uri="{FF2B5EF4-FFF2-40B4-BE49-F238E27FC236}">
                <a16:creationId xmlns:a16="http://schemas.microsoft.com/office/drawing/2014/main" id="{1437452A-4AE5-C84E-8313-2AC1D94A6A7C}"/>
              </a:ext>
            </a:extLst>
          </p:cNvPr>
          <p:cNvSpPr txBox="1"/>
          <p:nvPr/>
        </p:nvSpPr>
        <p:spPr>
          <a:xfrm>
            <a:off x="301207" y="2975106"/>
            <a:ext cx="3387724" cy="461665"/>
          </a:xfrm>
          <a:prstGeom prst="rect">
            <a:avLst/>
          </a:prstGeom>
          <a:noFill/>
          <a:ln w="25400">
            <a:solidFill>
              <a:schemeClr val="tx1"/>
            </a:solidFill>
          </a:ln>
        </p:spPr>
        <p:txBody>
          <a:bodyPr wrap="square" rtlCol="0">
            <a:spAutoFit/>
          </a:bodyPr>
          <a:lstStyle/>
          <a:p>
            <a:r>
              <a:rPr lang="en-GB" sz="1200" dirty="0">
                <a:solidFill>
                  <a:prstClr val="black"/>
                </a:solidFill>
              </a:rPr>
              <a:t>A Nepalese man receives a COVID-19 vaccine at </a:t>
            </a:r>
            <a:r>
              <a:rPr lang="en-GB" sz="1200" dirty="0" err="1">
                <a:solidFill>
                  <a:prstClr val="black"/>
                </a:solidFill>
              </a:rPr>
              <a:t>Lukla</a:t>
            </a:r>
            <a:r>
              <a:rPr lang="en-GB" sz="1200" dirty="0">
                <a:solidFill>
                  <a:prstClr val="black"/>
                </a:solidFill>
              </a:rPr>
              <a:t> near Mount Everest in the Himalayas.</a:t>
            </a:r>
          </a:p>
        </p:txBody>
      </p:sp>
      <p:sp>
        <p:nvSpPr>
          <p:cNvPr id="5" name="TextBox 4">
            <a:extLst>
              <a:ext uri="{FF2B5EF4-FFF2-40B4-BE49-F238E27FC236}">
                <a16:creationId xmlns:a16="http://schemas.microsoft.com/office/drawing/2014/main" id="{0739F051-E0DF-7242-9AC6-D20ECF4DFA9D}"/>
              </a:ext>
            </a:extLst>
          </p:cNvPr>
          <p:cNvSpPr txBox="1"/>
          <p:nvPr/>
        </p:nvSpPr>
        <p:spPr>
          <a:xfrm>
            <a:off x="3817080" y="332858"/>
            <a:ext cx="8102018" cy="954107"/>
          </a:xfrm>
          <a:prstGeom prst="rect">
            <a:avLst/>
          </a:prstGeom>
          <a:noFill/>
          <a:ln w="25400">
            <a:solidFill>
              <a:schemeClr val="tx1"/>
            </a:solidFill>
          </a:ln>
        </p:spPr>
        <p:txBody>
          <a:bodyPr wrap="square" rtlCol="0">
            <a:spAutoFit/>
          </a:bodyPr>
          <a:lstStyle/>
          <a:p>
            <a:pPr algn="ctr"/>
            <a:r>
              <a:rPr lang="en-GB" sz="2800" b="1" dirty="0">
                <a:solidFill>
                  <a:prstClr val="black"/>
                </a:solidFill>
              </a:rPr>
              <a:t>‘Unprecedented achievement’: who received the first billion COVID vaccinations?</a:t>
            </a:r>
            <a:endParaRPr lang="en-GB" sz="2800" dirty="0">
              <a:solidFill>
                <a:prstClr val="black"/>
              </a:solidFill>
            </a:endParaRPr>
          </a:p>
        </p:txBody>
      </p:sp>
      <p:sp>
        <p:nvSpPr>
          <p:cNvPr id="6" name="TextBox 5">
            <a:extLst>
              <a:ext uri="{FF2B5EF4-FFF2-40B4-BE49-F238E27FC236}">
                <a16:creationId xmlns:a16="http://schemas.microsoft.com/office/drawing/2014/main" id="{B374C218-0D2A-9746-8474-7EEE44AF0D0B}"/>
              </a:ext>
            </a:extLst>
          </p:cNvPr>
          <p:cNvSpPr txBox="1"/>
          <p:nvPr/>
        </p:nvSpPr>
        <p:spPr>
          <a:xfrm>
            <a:off x="4543425" y="1555750"/>
            <a:ext cx="5218673" cy="369332"/>
          </a:xfrm>
          <a:prstGeom prst="rect">
            <a:avLst/>
          </a:prstGeom>
          <a:noFill/>
        </p:spPr>
        <p:txBody>
          <a:bodyPr wrap="none" rtlCol="0">
            <a:spAutoFit/>
          </a:bodyPr>
          <a:lstStyle/>
          <a:p>
            <a:r>
              <a:rPr lang="en-GB" dirty="0">
                <a:solidFill>
                  <a:prstClr val="black"/>
                </a:solidFill>
              </a:rPr>
              <a:t>It took just four months to reach this global milestone</a:t>
            </a:r>
            <a:endParaRPr lang="en-US" dirty="0">
              <a:solidFill>
                <a:prstClr val="black"/>
              </a:solidFill>
            </a:endParaRPr>
          </a:p>
        </p:txBody>
      </p:sp>
      <p:sp>
        <p:nvSpPr>
          <p:cNvPr id="7" name="TextBox 6">
            <a:extLst>
              <a:ext uri="{FF2B5EF4-FFF2-40B4-BE49-F238E27FC236}">
                <a16:creationId xmlns:a16="http://schemas.microsoft.com/office/drawing/2014/main" id="{0032EBDE-9B0F-6D4A-AF84-2A67A8990C1C}"/>
              </a:ext>
            </a:extLst>
          </p:cNvPr>
          <p:cNvSpPr txBox="1"/>
          <p:nvPr/>
        </p:nvSpPr>
        <p:spPr>
          <a:xfrm>
            <a:off x="4023757" y="2716026"/>
            <a:ext cx="7919412" cy="1477328"/>
          </a:xfrm>
          <a:prstGeom prst="rect">
            <a:avLst/>
          </a:prstGeom>
          <a:noFill/>
        </p:spPr>
        <p:txBody>
          <a:bodyPr wrap="none" rtlCol="0">
            <a:spAutoFit/>
          </a:bodyPr>
          <a:lstStyle/>
          <a:p>
            <a:r>
              <a:rPr lang="en-GB" dirty="0">
                <a:solidFill>
                  <a:prstClr val="black"/>
                </a:solidFill>
              </a:rPr>
              <a:t>“It is an unprecedented scientific achievement. Nobody could have imagined that, </a:t>
            </a:r>
          </a:p>
          <a:p>
            <a:r>
              <a:rPr lang="en-GB" dirty="0">
                <a:solidFill>
                  <a:prstClr val="black"/>
                </a:solidFill>
              </a:rPr>
              <a:t>within 16 months of the identification of a new virus, we would have vaccinated </a:t>
            </a:r>
          </a:p>
          <a:p>
            <a:r>
              <a:rPr lang="en-GB" dirty="0">
                <a:solidFill>
                  <a:prstClr val="black"/>
                </a:solidFill>
              </a:rPr>
              <a:t>one billion people worldwide with a variety of different vaccines, using different </a:t>
            </a:r>
          </a:p>
          <a:p>
            <a:r>
              <a:rPr lang="en-GB" dirty="0">
                <a:solidFill>
                  <a:prstClr val="black"/>
                </a:solidFill>
              </a:rPr>
              <a:t>platforms and made in different countries,” says Soumya Swaminathan, </a:t>
            </a:r>
          </a:p>
          <a:p>
            <a:r>
              <a:rPr lang="en-GB" dirty="0">
                <a:solidFill>
                  <a:prstClr val="black"/>
                </a:solidFill>
              </a:rPr>
              <a:t>the WHO’s chief scientist, based in Geneva, Switzerland.</a:t>
            </a:r>
          </a:p>
        </p:txBody>
      </p:sp>
      <p:sp>
        <p:nvSpPr>
          <p:cNvPr id="8" name="TextBox 7">
            <a:extLst>
              <a:ext uri="{FF2B5EF4-FFF2-40B4-BE49-F238E27FC236}">
                <a16:creationId xmlns:a16="http://schemas.microsoft.com/office/drawing/2014/main" id="{A223C567-71BD-2744-979E-DC53E163EB09}"/>
              </a:ext>
            </a:extLst>
          </p:cNvPr>
          <p:cNvSpPr txBox="1"/>
          <p:nvPr/>
        </p:nvSpPr>
        <p:spPr>
          <a:xfrm>
            <a:off x="315624" y="4522633"/>
            <a:ext cx="11632415" cy="923330"/>
          </a:xfrm>
          <a:prstGeom prst="rect">
            <a:avLst/>
          </a:prstGeom>
          <a:noFill/>
          <a:ln w="25400">
            <a:solidFill>
              <a:schemeClr val="tx1"/>
            </a:solidFill>
          </a:ln>
        </p:spPr>
        <p:txBody>
          <a:bodyPr wrap="none" rtlCol="0">
            <a:spAutoFit/>
          </a:bodyPr>
          <a:lstStyle/>
          <a:p>
            <a:r>
              <a:rPr lang="en-GB" dirty="0">
                <a:solidFill>
                  <a:prstClr val="black"/>
                </a:solidFill>
              </a:rPr>
              <a:t>‘As of 27 April, 1.06 billion doses had been given to 570 million people, which means that about 7.3% of the world’s </a:t>
            </a:r>
          </a:p>
          <a:p>
            <a:r>
              <a:rPr lang="en-GB" dirty="0">
                <a:solidFill>
                  <a:prstClr val="black"/>
                </a:solidFill>
              </a:rPr>
              <a:t>population of 7.79 billion have received at least one dose. But scientists say that more than 75% of the world’s population </a:t>
            </a:r>
          </a:p>
          <a:p>
            <a:r>
              <a:rPr lang="en-GB" dirty="0">
                <a:solidFill>
                  <a:prstClr val="black"/>
                </a:solidFill>
              </a:rPr>
              <a:t>will need to be vaccinated to bring the pandemic under control’.</a:t>
            </a:r>
          </a:p>
        </p:txBody>
      </p:sp>
      <p:sp>
        <p:nvSpPr>
          <p:cNvPr id="9" name="TextBox 8">
            <a:extLst>
              <a:ext uri="{FF2B5EF4-FFF2-40B4-BE49-F238E27FC236}">
                <a16:creationId xmlns:a16="http://schemas.microsoft.com/office/drawing/2014/main" id="{E8ABDB74-895C-214E-B884-F94815DA4B65}"/>
              </a:ext>
            </a:extLst>
          </p:cNvPr>
          <p:cNvSpPr txBox="1"/>
          <p:nvPr/>
        </p:nvSpPr>
        <p:spPr>
          <a:xfrm>
            <a:off x="7572375" y="6525142"/>
            <a:ext cx="3556486" cy="369332"/>
          </a:xfrm>
          <a:prstGeom prst="rect">
            <a:avLst/>
          </a:prstGeom>
          <a:noFill/>
        </p:spPr>
        <p:txBody>
          <a:bodyPr wrap="none" rtlCol="0">
            <a:spAutoFit/>
          </a:bodyPr>
          <a:lstStyle/>
          <a:p>
            <a:r>
              <a:rPr lang="en-GB" dirty="0">
                <a:solidFill>
                  <a:prstClr val="black"/>
                </a:solidFill>
                <a:hlinkClick r:id="rId3"/>
              </a:rPr>
              <a:t>Freda Kreier</a:t>
            </a:r>
            <a:r>
              <a:rPr lang="en-GB" dirty="0">
                <a:solidFill>
                  <a:prstClr val="black"/>
                </a:solidFill>
              </a:rPr>
              <a:t>, Nature, 29</a:t>
            </a:r>
            <a:r>
              <a:rPr lang="en-GB" baseline="30000" dirty="0">
                <a:solidFill>
                  <a:prstClr val="black"/>
                </a:solidFill>
              </a:rPr>
              <a:t>th</a:t>
            </a:r>
            <a:r>
              <a:rPr lang="en-GB" dirty="0">
                <a:solidFill>
                  <a:prstClr val="black"/>
                </a:solidFill>
              </a:rPr>
              <a:t> April 2021</a:t>
            </a:r>
          </a:p>
        </p:txBody>
      </p:sp>
    </p:spTree>
    <p:extLst>
      <p:ext uri="{BB962C8B-B14F-4D97-AF65-F5344CB8AC3E}">
        <p14:creationId xmlns:p14="http://schemas.microsoft.com/office/powerpoint/2010/main" val="3095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192000" cy="1325563"/>
          </a:xfrm>
        </p:spPr>
        <p:txBody>
          <a:bodyPr>
            <a:normAutofit/>
          </a:bodyPr>
          <a:lstStyle/>
          <a:p>
            <a:pPr algn="ctr"/>
            <a:r>
              <a:rPr lang="en-GB" dirty="0">
                <a:solidFill>
                  <a:srgbClr val="7030A0"/>
                </a:solidFill>
              </a:rPr>
              <a:t>Post Vaccine Induced immune Thrombocytopenia &amp; Thrombosis (VITT) cases</a:t>
            </a:r>
          </a:p>
        </p:txBody>
      </p:sp>
      <p:sp>
        <p:nvSpPr>
          <p:cNvPr id="3" name="Content Placeholder 2"/>
          <p:cNvSpPr>
            <a:spLocks noGrp="1"/>
          </p:cNvSpPr>
          <p:nvPr>
            <p:ph sz="half" idx="1"/>
          </p:nvPr>
        </p:nvSpPr>
        <p:spPr/>
        <p:txBody>
          <a:bodyPr>
            <a:normAutofit fontScale="92500" lnSpcReduction="10000"/>
          </a:bodyPr>
          <a:lstStyle/>
          <a:p>
            <a:r>
              <a:rPr lang="en-GB" dirty="0"/>
              <a:t>38 year old </a:t>
            </a:r>
          </a:p>
          <a:p>
            <a:r>
              <a:rPr lang="en-GB" dirty="0"/>
              <a:t>Vaccinated A-Z </a:t>
            </a:r>
          </a:p>
          <a:p>
            <a:r>
              <a:rPr lang="en-GB" dirty="0"/>
              <a:t>14 days later had a severe headache with GCS14. </a:t>
            </a:r>
          </a:p>
          <a:p>
            <a:r>
              <a:rPr lang="en-GB" dirty="0"/>
              <a:t>MRI </a:t>
            </a:r>
            <a:r>
              <a:rPr lang="en-GB" dirty="0" err="1"/>
              <a:t>venogram</a:t>
            </a:r>
            <a:r>
              <a:rPr lang="en-GB" dirty="0"/>
              <a:t> shows CVST</a:t>
            </a:r>
          </a:p>
          <a:p>
            <a:r>
              <a:rPr lang="en-GB" dirty="0" err="1"/>
              <a:t>PLt</a:t>
            </a:r>
            <a:r>
              <a:rPr lang="en-GB" dirty="0"/>
              <a:t> 16, D-dimer 6,000</a:t>
            </a:r>
          </a:p>
          <a:p>
            <a:r>
              <a:rPr lang="en-GB" dirty="0"/>
              <a:t>Fibrinogen 0.6g/l</a:t>
            </a:r>
          </a:p>
          <a:p>
            <a:r>
              <a:rPr lang="en-GB" dirty="0"/>
              <a:t>Admitted </a:t>
            </a:r>
          </a:p>
          <a:p>
            <a:r>
              <a:rPr lang="en-GB" dirty="0" err="1"/>
              <a:t>Rxed</a:t>
            </a:r>
            <a:r>
              <a:rPr lang="en-GB" dirty="0"/>
              <a:t> but developed massive ICH</a:t>
            </a:r>
          </a:p>
          <a:p>
            <a:r>
              <a:rPr lang="en-GB" dirty="0"/>
              <a:t>Brain stem death</a:t>
            </a:r>
          </a:p>
        </p:txBody>
      </p:sp>
      <p:sp>
        <p:nvSpPr>
          <p:cNvPr id="4" name="Content Placeholder 3"/>
          <p:cNvSpPr>
            <a:spLocks noGrp="1"/>
          </p:cNvSpPr>
          <p:nvPr>
            <p:ph sz="half" idx="2"/>
          </p:nvPr>
        </p:nvSpPr>
        <p:spPr/>
        <p:txBody>
          <a:bodyPr>
            <a:normAutofit fontScale="92500" lnSpcReduction="10000"/>
          </a:bodyPr>
          <a:lstStyle/>
          <a:p>
            <a:r>
              <a:rPr lang="en-GB" dirty="0"/>
              <a:t>41 year old man</a:t>
            </a:r>
          </a:p>
          <a:p>
            <a:r>
              <a:rPr lang="en-GB" dirty="0"/>
              <a:t>Vaccinated A-Z</a:t>
            </a:r>
          </a:p>
          <a:p>
            <a:r>
              <a:rPr lang="en-GB" dirty="0"/>
              <a:t>6 days later presents with ischaemic legs</a:t>
            </a:r>
          </a:p>
          <a:p>
            <a:r>
              <a:rPr lang="en-GB" dirty="0" err="1"/>
              <a:t>Plt</a:t>
            </a:r>
            <a:r>
              <a:rPr lang="en-GB" dirty="0"/>
              <a:t> 42, D-dimer 8,000</a:t>
            </a:r>
          </a:p>
          <a:p>
            <a:r>
              <a:rPr lang="en-GB" dirty="0"/>
              <a:t>Fib 1.9</a:t>
            </a:r>
          </a:p>
          <a:p>
            <a:r>
              <a:rPr lang="en-GB" dirty="0"/>
              <a:t>Given IV IgG and </a:t>
            </a:r>
            <a:r>
              <a:rPr lang="en-GB" dirty="0" err="1"/>
              <a:t>argatroban</a:t>
            </a:r>
            <a:r>
              <a:rPr lang="en-GB" dirty="0"/>
              <a:t> </a:t>
            </a:r>
          </a:p>
          <a:p>
            <a:r>
              <a:rPr lang="en-GB" dirty="0"/>
              <a:t>Back </a:t>
            </a:r>
            <a:r>
              <a:rPr lang="en-GB"/>
              <a:t>to theatre x 2 </a:t>
            </a:r>
          </a:p>
          <a:p>
            <a:endParaRPr lang="en-GB" dirty="0"/>
          </a:p>
        </p:txBody>
      </p:sp>
    </p:spTree>
    <p:extLst>
      <p:ext uri="{BB962C8B-B14F-4D97-AF65-F5344CB8AC3E}">
        <p14:creationId xmlns:p14="http://schemas.microsoft.com/office/powerpoint/2010/main" val="36498858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72" y="-25233"/>
            <a:ext cx="12192000" cy="1325563"/>
          </a:xfrm>
        </p:spPr>
        <p:txBody>
          <a:bodyPr/>
          <a:lstStyle/>
          <a:p>
            <a:pPr algn="ctr"/>
            <a:r>
              <a:rPr lang="en-GB" dirty="0">
                <a:solidFill>
                  <a:srgbClr val="7030A0"/>
                </a:solidFill>
              </a:rPr>
              <a:t>UK Haematology thrombosis experts group for VITT</a:t>
            </a:r>
          </a:p>
        </p:txBody>
      </p:sp>
      <p:sp>
        <p:nvSpPr>
          <p:cNvPr id="3" name="Content Placeholder 2"/>
          <p:cNvSpPr>
            <a:spLocks noGrp="1"/>
          </p:cNvSpPr>
          <p:nvPr>
            <p:ph idx="1"/>
          </p:nvPr>
        </p:nvSpPr>
        <p:spPr>
          <a:xfrm>
            <a:off x="-56951" y="1027906"/>
            <a:ext cx="9297202" cy="4351338"/>
          </a:xfrm>
        </p:spPr>
        <p:txBody>
          <a:bodyPr>
            <a:normAutofit fontScale="92500" lnSpcReduction="20000"/>
          </a:bodyPr>
          <a:lstStyle/>
          <a:p>
            <a:r>
              <a:rPr lang="en-GB" dirty="0"/>
              <a:t>Mid March 2021  formed a group that met virtually daily at 2.00- 3.00</a:t>
            </a:r>
          </a:p>
          <a:p>
            <a:r>
              <a:rPr lang="en-GB" dirty="0"/>
              <a:t>Present new cases, reviewing old and developing living guidance</a:t>
            </a:r>
          </a:p>
          <a:p>
            <a:r>
              <a:rPr lang="en-GB" dirty="0"/>
              <a:t>Worked closely with Public Health England &amp; devolved nations &amp; MHRA to pool data</a:t>
            </a:r>
          </a:p>
          <a:p>
            <a:r>
              <a:rPr lang="en-GB" dirty="0"/>
              <a:t>Active research E.g. did we missed cases? We used A-Z since 30</a:t>
            </a:r>
            <a:r>
              <a:rPr lang="en-GB" baseline="30000" dirty="0"/>
              <a:t>th</a:t>
            </a:r>
            <a:r>
              <a:rPr lang="en-GB" dirty="0"/>
              <a:t> Dec but the syndrome only recognised mid March so looked back at cases of thrombosis &amp; thrombocytopenia from Jan-mid March </a:t>
            </a:r>
          </a:p>
          <a:p>
            <a:r>
              <a:rPr lang="en-GB" dirty="0"/>
              <a:t>Talking to other medical groups e.g Emergency Medicine who were overwhelmed with headaches post A-Z after first press release</a:t>
            </a:r>
          </a:p>
          <a:p>
            <a:r>
              <a:rPr lang="en-GB" dirty="0"/>
              <a:t>Our guidance on BSH website was converted to NICE guidelines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3949" y="5008206"/>
            <a:ext cx="2415940" cy="18119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1730" y="1134047"/>
            <a:ext cx="2620943" cy="5686114"/>
          </a:xfrm>
          <a:prstGeom prst="rect">
            <a:avLst/>
          </a:prstGeom>
        </p:spPr>
      </p:pic>
    </p:spTree>
    <p:extLst>
      <p:ext uri="{BB962C8B-B14F-4D97-AF65-F5344CB8AC3E}">
        <p14:creationId xmlns:p14="http://schemas.microsoft.com/office/powerpoint/2010/main" val="3982306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490" y="112394"/>
            <a:ext cx="5024646" cy="2152801"/>
          </a:xfrm>
          <a:prstGeom prst="rect">
            <a:avLst/>
          </a:prstGeom>
        </p:spPr>
      </p:pic>
      <p:pic>
        <p:nvPicPr>
          <p:cNvPr id="3" name="Picture 2"/>
          <p:cNvPicPr>
            <a:picLocks noChangeAspect="1"/>
          </p:cNvPicPr>
          <p:nvPr/>
        </p:nvPicPr>
        <p:blipFill>
          <a:blip r:embed="rId3"/>
          <a:stretch>
            <a:fillRect/>
          </a:stretch>
        </p:blipFill>
        <p:spPr>
          <a:xfrm>
            <a:off x="5587993" y="-9625"/>
            <a:ext cx="6444664" cy="6858000"/>
          </a:xfrm>
          <a:prstGeom prst="rect">
            <a:avLst/>
          </a:prstGeom>
        </p:spPr>
      </p:pic>
      <p:pic>
        <p:nvPicPr>
          <p:cNvPr id="4" name="Picture 3"/>
          <p:cNvPicPr>
            <a:picLocks noChangeAspect="1"/>
          </p:cNvPicPr>
          <p:nvPr/>
        </p:nvPicPr>
        <p:blipFill>
          <a:blip r:embed="rId4"/>
          <a:stretch>
            <a:fillRect/>
          </a:stretch>
        </p:blipFill>
        <p:spPr>
          <a:xfrm>
            <a:off x="1435093" y="2202631"/>
            <a:ext cx="4152900" cy="4114800"/>
          </a:xfrm>
          <a:prstGeom prst="rect">
            <a:avLst/>
          </a:prstGeom>
        </p:spPr>
      </p:pic>
    </p:spTree>
    <p:extLst>
      <p:ext uri="{BB962C8B-B14F-4D97-AF65-F5344CB8AC3E}">
        <p14:creationId xmlns:p14="http://schemas.microsoft.com/office/powerpoint/2010/main" val="925585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06" y="0"/>
            <a:ext cx="10515600" cy="1325563"/>
          </a:xfrm>
        </p:spPr>
        <p:txBody>
          <a:bodyPr/>
          <a:lstStyle/>
          <a:p>
            <a:pPr algn="ctr"/>
            <a:r>
              <a:rPr lang="en-GB" dirty="0">
                <a:solidFill>
                  <a:srgbClr val="7030A0"/>
                </a:solidFill>
              </a:rPr>
              <a:t>Current analysis of first 294 patients</a:t>
            </a:r>
          </a:p>
        </p:txBody>
      </p:sp>
      <p:sp>
        <p:nvSpPr>
          <p:cNvPr id="3" name="Content Placeholder 2"/>
          <p:cNvSpPr>
            <a:spLocks noGrp="1"/>
          </p:cNvSpPr>
          <p:nvPr>
            <p:ph idx="1"/>
          </p:nvPr>
        </p:nvSpPr>
        <p:spPr>
          <a:xfrm>
            <a:off x="838199" y="1347537"/>
            <a:ext cx="10673615" cy="4829426"/>
          </a:xfrm>
        </p:spPr>
        <p:txBody>
          <a:bodyPr>
            <a:normAutofit fontScale="85000" lnSpcReduction="20000"/>
          </a:bodyPr>
          <a:lstStyle/>
          <a:p>
            <a:r>
              <a:rPr lang="en-GB" dirty="0"/>
              <a:t>294 patients, 252 were  suspected VITT, with 220 confirmed  definite or probable cases. </a:t>
            </a:r>
          </a:p>
          <a:p>
            <a:r>
              <a:rPr lang="en-GB" dirty="0"/>
              <a:t>Except three cases, all followed the 1</a:t>
            </a:r>
            <a:r>
              <a:rPr lang="en-GB" baseline="30000" dirty="0"/>
              <a:t>st</a:t>
            </a:r>
            <a:r>
              <a:rPr lang="en-GB" dirty="0"/>
              <a:t> ChAdOx1 nCoV-19 vaccine, presenting  5-48 (median 14) days post vaccination. </a:t>
            </a:r>
          </a:p>
          <a:p>
            <a:r>
              <a:rPr lang="en-GB" dirty="0"/>
              <a:t>Age range 18-79 (median 48) years, with no sex preponderance and NO identifiable medical risk factors. </a:t>
            </a:r>
          </a:p>
          <a:p>
            <a:r>
              <a:rPr lang="en-GB" dirty="0"/>
              <a:t>Overall mortality was 22%. </a:t>
            </a:r>
          </a:p>
          <a:p>
            <a:r>
              <a:rPr lang="en-GB" dirty="0"/>
              <a:t>Cerebral venous sinus thrombosis (CVST), the commonest thrombosis, mortality was 33%, increasing to 73% when associated with intracranial haemorrhage (ICH) &amp; </a:t>
            </a:r>
            <a:r>
              <a:rPr lang="en-GB" dirty="0" err="1"/>
              <a:t>plt</a:t>
            </a:r>
            <a:r>
              <a:rPr lang="en-GB" dirty="0"/>
              <a:t> &lt;30.</a:t>
            </a:r>
          </a:p>
          <a:p>
            <a:r>
              <a:rPr lang="en-GB" dirty="0"/>
              <a:t>Arterial thrombosis occurred in 12%, was associated with 35% mortality.</a:t>
            </a:r>
          </a:p>
          <a:p>
            <a:r>
              <a:rPr lang="en-GB" dirty="0"/>
              <a:t>Laboratory indicators for mortality  were platelet count (p&lt;0.001), D dimers and reduced fibrinogen (p= &lt;0.05). Mortality was 46% if platelets &lt;30×10</a:t>
            </a:r>
            <a:r>
              <a:rPr lang="en-GB" baseline="30000" dirty="0"/>
              <a:t>9</a:t>
            </a:r>
            <a:r>
              <a:rPr lang="en-GB" dirty="0"/>
              <a:t>/L  (OR 2.6) increasing to 83% with ICH (OR 6.4). </a:t>
            </a:r>
          </a:p>
          <a:p>
            <a:r>
              <a:rPr lang="en-GB" b="1" dirty="0">
                <a:solidFill>
                  <a:srgbClr val="FF0000"/>
                </a:solidFill>
              </a:rPr>
              <a:t>NO OBVIOUS PREDISPOSING FACTORS</a:t>
            </a:r>
          </a:p>
          <a:p>
            <a:pPr marL="0" indent="0">
              <a:buNone/>
            </a:pPr>
            <a:endParaRPr lang="en-GB" dirty="0"/>
          </a:p>
          <a:p>
            <a:endParaRPr lang="en-GB" dirty="0"/>
          </a:p>
        </p:txBody>
      </p:sp>
    </p:spTree>
    <p:extLst>
      <p:ext uri="{BB962C8B-B14F-4D97-AF65-F5344CB8AC3E}">
        <p14:creationId xmlns:p14="http://schemas.microsoft.com/office/powerpoint/2010/main" val="3827415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88795" y="1301579"/>
            <a:ext cx="5342272" cy="4968832"/>
          </a:xfrm>
          <a:prstGeom prst="rect">
            <a:avLst/>
          </a:prstGeom>
        </p:spPr>
      </p:pic>
      <p:sp>
        <p:nvSpPr>
          <p:cNvPr id="3" name="TextBox 2"/>
          <p:cNvSpPr txBox="1"/>
          <p:nvPr/>
        </p:nvSpPr>
        <p:spPr>
          <a:xfrm>
            <a:off x="1425147" y="214184"/>
            <a:ext cx="9664184" cy="584775"/>
          </a:xfrm>
          <a:prstGeom prst="rect">
            <a:avLst/>
          </a:prstGeom>
          <a:noFill/>
        </p:spPr>
        <p:txBody>
          <a:bodyPr wrap="none" rtlCol="0">
            <a:spAutoFit/>
          </a:bodyPr>
          <a:lstStyle/>
          <a:p>
            <a:r>
              <a:rPr lang="en-GB" sz="3200" dirty="0">
                <a:solidFill>
                  <a:srgbClr val="7030A0"/>
                </a:solidFill>
              </a:rPr>
              <a:t>Pathophysiology of heparin –induced thrombocytopenia </a:t>
            </a:r>
          </a:p>
        </p:txBody>
      </p:sp>
      <p:sp>
        <p:nvSpPr>
          <p:cNvPr id="4" name="TextBox 3"/>
          <p:cNvSpPr txBox="1"/>
          <p:nvPr/>
        </p:nvSpPr>
        <p:spPr>
          <a:xfrm>
            <a:off x="8855675" y="2586681"/>
            <a:ext cx="3140283" cy="369332"/>
          </a:xfrm>
          <a:prstGeom prst="rect">
            <a:avLst/>
          </a:prstGeom>
          <a:noFill/>
        </p:spPr>
        <p:txBody>
          <a:bodyPr wrap="none" rtlCol="0">
            <a:spAutoFit/>
          </a:bodyPr>
          <a:lstStyle/>
          <a:p>
            <a:r>
              <a:rPr lang="en-GB" dirty="0" err="1">
                <a:solidFill>
                  <a:prstClr val="black"/>
                </a:solidFill>
              </a:rPr>
              <a:t>i.e</a:t>
            </a:r>
            <a:r>
              <a:rPr lang="en-GB" dirty="0">
                <a:solidFill>
                  <a:prstClr val="black"/>
                </a:solidFill>
              </a:rPr>
              <a:t> heparin is acting as a </a:t>
            </a:r>
            <a:r>
              <a:rPr lang="en-GB" dirty="0" err="1">
                <a:solidFill>
                  <a:prstClr val="black"/>
                </a:solidFill>
              </a:rPr>
              <a:t>hapten</a:t>
            </a:r>
            <a:endParaRPr lang="en-GB" dirty="0">
              <a:solidFill>
                <a:prstClr val="black"/>
              </a:solidFill>
            </a:endParaRPr>
          </a:p>
        </p:txBody>
      </p:sp>
      <p:pic>
        <p:nvPicPr>
          <p:cNvPr id="5" name="Picture 4"/>
          <p:cNvPicPr>
            <a:picLocks noChangeAspect="1"/>
          </p:cNvPicPr>
          <p:nvPr/>
        </p:nvPicPr>
        <p:blipFill>
          <a:blip r:embed="rId3"/>
          <a:stretch>
            <a:fillRect/>
          </a:stretch>
        </p:blipFill>
        <p:spPr>
          <a:xfrm>
            <a:off x="314753" y="2405449"/>
            <a:ext cx="1489075" cy="1276350"/>
          </a:xfrm>
          <a:prstGeom prst="rect">
            <a:avLst/>
          </a:prstGeom>
        </p:spPr>
      </p:pic>
      <p:sp>
        <p:nvSpPr>
          <p:cNvPr id="6" name="TextBox 5"/>
          <p:cNvSpPr txBox="1"/>
          <p:nvPr/>
        </p:nvSpPr>
        <p:spPr>
          <a:xfrm>
            <a:off x="296562" y="1927654"/>
            <a:ext cx="1672509" cy="369332"/>
          </a:xfrm>
          <a:prstGeom prst="rect">
            <a:avLst/>
          </a:prstGeom>
          <a:noFill/>
        </p:spPr>
        <p:txBody>
          <a:bodyPr wrap="none" rtlCol="0">
            <a:spAutoFit/>
          </a:bodyPr>
          <a:lstStyle/>
          <a:p>
            <a:r>
              <a:rPr lang="en-GB" dirty="0">
                <a:solidFill>
                  <a:prstClr val="black"/>
                </a:solidFill>
              </a:rPr>
              <a:t>Platelet factor 4</a:t>
            </a:r>
          </a:p>
        </p:txBody>
      </p:sp>
      <p:sp>
        <p:nvSpPr>
          <p:cNvPr id="7" name="TextBox 6"/>
          <p:cNvSpPr txBox="1"/>
          <p:nvPr/>
        </p:nvSpPr>
        <p:spPr>
          <a:xfrm>
            <a:off x="230659" y="4094205"/>
            <a:ext cx="3655296" cy="2031325"/>
          </a:xfrm>
          <a:prstGeom prst="rect">
            <a:avLst/>
          </a:prstGeom>
          <a:noFill/>
        </p:spPr>
        <p:txBody>
          <a:bodyPr wrap="none" rtlCol="0">
            <a:spAutoFit/>
          </a:bodyPr>
          <a:lstStyle/>
          <a:p>
            <a:r>
              <a:rPr lang="en-GB" dirty="0">
                <a:solidFill>
                  <a:prstClr val="black"/>
                </a:solidFill>
              </a:rPr>
              <a:t>70 amino-acid protein</a:t>
            </a:r>
          </a:p>
          <a:p>
            <a:r>
              <a:rPr lang="en-GB" dirty="0">
                <a:solidFill>
                  <a:prstClr val="black"/>
                </a:solidFill>
              </a:rPr>
              <a:t>Released from alpha-granules</a:t>
            </a:r>
          </a:p>
          <a:p>
            <a:r>
              <a:rPr lang="en-GB" dirty="0">
                <a:solidFill>
                  <a:prstClr val="black"/>
                </a:solidFill>
              </a:rPr>
              <a:t>of activated platelets opsin for </a:t>
            </a:r>
          </a:p>
          <a:p>
            <a:r>
              <a:rPr lang="en-GB" dirty="0">
                <a:solidFill>
                  <a:prstClr val="black"/>
                </a:solidFill>
              </a:rPr>
              <a:t>negatively- charged bacteria surfaces</a:t>
            </a:r>
          </a:p>
          <a:p>
            <a:r>
              <a:rPr lang="en-GB" dirty="0">
                <a:solidFill>
                  <a:prstClr val="black"/>
                </a:solidFill>
              </a:rPr>
              <a:t>Binds with high affinity to</a:t>
            </a:r>
          </a:p>
          <a:p>
            <a:r>
              <a:rPr lang="en-GB" dirty="0">
                <a:solidFill>
                  <a:prstClr val="black"/>
                </a:solidFill>
              </a:rPr>
              <a:t>heparin &amp; inhibits it.</a:t>
            </a:r>
          </a:p>
          <a:p>
            <a:endParaRPr lang="en-GB" dirty="0">
              <a:solidFill>
                <a:prstClr val="black"/>
              </a:solidFill>
            </a:endParaRPr>
          </a:p>
        </p:txBody>
      </p:sp>
    </p:spTree>
    <p:extLst>
      <p:ext uri="{BB962C8B-B14F-4D97-AF65-F5344CB8AC3E}">
        <p14:creationId xmlns:p14="http://schemas.microsoft.com/office/powerpoint/2010/main" val="2203359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5258" y="431105"/>
            <a:ext cx="4719553" cy="2928113"/>
          </a:xfrm>
          <a:prstGeom prst="rect">
            <a:avLst/>
          </a:prstGeom>
        </p:spPr>
      </p:pic>
      <p:sp>
        <p:nvSpPr>
          <p:cNvPr id="5" name="Rectangle 4"/>
          <p:cNvSpPr/>
          <p:nvPr/>
        </p:nvSpPr>
        <p:spPr>
          <a:xfrm>
            <a:off x="385010" y="3359218"/>
            <a:ext cx="6420051" cy="3046988"/>
          </a:xfrm>
          <a:prstGeom prst="rect">
            <a:avLst/>
          </a:prstGeom>
        </p:spPr>
        <p:txBody>
          <a:bodyPr wrap="square">
            <a:spAutoFit/>
          </a:bodyPr>
          <a:lstStyle/>
          <a:p>
            <a:r>
              <a:rPr lang="en-GB" sz="1200" dirty="0">
                <a:solidFill>
                  <a:prstClr val="black"/>
                </a:solidFill>
                <a:latin typeface="MaisonNeue"/>
              </a:rPr>
              <a:t>Figure 1. Interaction of PF4 with the vaccine. A) Hydrodynamic diameter of ChAdOx1 nCoV-19 vaccine (1:10 dilution in 0.9% </a:t>
            </a:r>
            <a:r>
              <a:rPr lang="en-GB" sz="1200" dirty="0" err="1">
                <a:solidFill>
                  <a:prstClr val="black"/>
                </a:solidFill>
                <a:latin typeface="MaisonNeue"/>
              </a:rPr>
              <a:t>NaCl</a:t>
            </a:r>
            <a:r>
              <a:rPr lang="en-GB" sz="1200" dirty="0">
                <a:solidFill>
                  <a:prstClr val="black"/>
                </a:solidFill>
                <a:latin typeface="MaisonNeue"/>
              </a:rPr>
              <a:t>, 0.4 mg/mL </a:t>
            </a:r>
            <a:r>
              <a:rPr lang="en-GB" sz="1200" dirty="0" err="1">
                <a:solidFill>
                  <a:prstClr val="black"/>
                </a:solidFill>
                <a:latin typeface="MaisonNeue"/>
              </a:rPr>
              <a:t>saccharose</a:t>
            </a:r>
            <a:r>
              <a:rPr lang="en-GB" sz="1200" dirty="0">
                <a:solidFill>
                  <a:prstClr val="black"/>
                </a:solidFill>
                <a:latin typeface="MaisonNeue"/>
              </a:rPr>
              <a:t>) was increased by the addition of PF4 (10 µg/mL). Addition of an anti-PF4 monoclonal antibody (Clone RTO) or affinity-purified anti-PF4 IgG from VITT patient sera further increased hydrodynamic diameters of vaccine components. The largest complexes were formed in the presence of DNA. Addition of heparin (100 IU/mL) dissociated formed complexes. B) 3D-super-resolution microscopy shows binding of PF4 (green) to clusters of proteins of the ChAdOx1 virus (purple; upper left). Particle-/PF4 interaction was </a:t>
            </a:r>
            <a:r>
              <a:rPr lang="en-GB" sz="1200" dirty="0" err="1">
                <a:solidFill>
                  <a:prstClr val="black"/>
                </a:solidFill>
                <a:latin typeface="MaisonNeue"/>
              </a:rPr>
              <a:t>analyzed</a:t>
            </a:r>
            <a:r>
              <a:rPr lang="en-GB" sz="1200" dirty="0">
                <a:solidFill>
                  <a:prstClr val="black"/>
                </a:solidFill>
                <a:latin typeface="MaisonNeue"/>
              </a:rPr>
              <a:t> in 8005 aggregates of 4 individual images; 80.6% of particles stained positive for PF4. Upper right, adenoviral protein positive particles (purple) bound to platelets (green). Mean viral density of 1.7 stained particles per platelet. Platelets were incubated with 10 µg/mL PF4 or 1:10 diluted ChAdOx1 nCoV-19 vaccine. Scale: 1 µm. (Further details are given in supplementary material) C) -E) Electron micrograph of aggregates in the vaccine after addition of PF4; D) aggregates (arrowhead) formed in the vaccine after addition of PF4. The adenovirus capsid protein is labelled. E) aggregates (arrowhead) formed in the vaccine after addition of PF4. Now the biotinylated PF4 is labelled with 10 nm gold particles (arrow):, Bars: 100 nm each.</a:t>
            </a:r>
            <a:endParaRPr lang="en-GB" sz="1200" dirty="0">
              <a:solidFill>
                <a:prstClr val="black"/>
              </a:solidFill>
            </a:endParaRPr>
          </a:p>
        </p:txBody>
      </p:sp>
      <p:sp>
        <p:nvSpPr>
          <p:cNvPr id="6" name="TextBox 5"/>
          <p:cNvSpPr txBox="1"/>
          <p:nvPr/>
        </p:nvSpPr>
        <p:spPr>
          <a:xfrm>
            <a:off x="0" y="-18878"/>
            <a:ext cx="5360250" cy="646331"/>
          </a:xfrm>
          <a:prstGeom prst="rect">
            <a:avLst/>
          </a:prstGeom>
          <a:noFill/>
        </p:spPr>
        <p:txBody>
          <a:bodyPr wrap="none" rtlCol="0">
            <a:spAutoFit/>
          </a:bodyPr>
          <a:lstStyle/>
          <a:p>
            <a:r>
              <a:rPr lang="en-GB" dirty="0">
                <a:solidFill>
                  <a:prstClr val="black"/>
                </a:solidFill>
              </a:rPr>
              <a:t>Taken from Greinacher et al</a:t>
            </a:r>
          </a:p>
          <a:p>
            <a:r>
              <a:rPr lang="en-GB" dirty="0">
                <a:solidFill>
                  <a:prstClr val="black"/>
                </a:solidFill>
              </a:rPr>
              <a:t>https://www.researchsquare.com/article/rs-440461/v1</a:t>
            </a:r>
          </a:p>
        </p:txBody>
      </p:sp>
      <p:pic>
        <p:nvPicPr>
          <p:cNvPr id="2" name="Picture 1"/>
          <p:cNvPicPr>
            <a:picLocks noChangeAspect="1"/>
          </p:cNvPicPr>
          <p:nvPr/>
        </p:nvPicPr>
        <p:blipFill>
          <a:blip r:embed="rId3"/>
          <a:stretch>
            <a:fillRect/>
          </a:stretch>
        </p:blipFill>
        <p:spPr>
          <a:xfrm>
            <a:off x="7828887" y="515520"/>
            <a:ext cx="3184905" cy="4602637"/>
          </a:xfrm>
          <a:prstGeom prst="rect">
            <a:avLst/>
          </a:prstGeom>
        </p:spPr>
      </p:pic>
      <p:sp>
        <p:nvSpPr>
          <p:cNvPr id="3" name="TextBox 2"/>
          <p:cNvSpPr txBox="1"/>
          <p:nvPr/>
        </p:nvSpPr>
        <p:spPr>
          <a:xfrm>
            <a:off x="6586235" y="5576552"/>
            <a:ext cx="5670207" cy="369332"/>
          </a:xfrm>
          <a:prstGeom prst="rect">
            <a:avLst/>
          </a:prstGeom>
          <a:noFill/>
        </p:spPr>
        <p:txBody>
          <a:bodyPr wrap="none" rtlCol="0">
            <a:spAutoFit/>
          </a:bodyPr>
          <a:lstStyle/>
          <a:p>
            <a:r>
              <a:rPr lang="en-GB" dirty="0">
                <a:solidFill>
                  <a:prstClr val="black"/>
                </a:solidFill>
              </a:rPr>
              <a:t>Taken from </a:t>
            </a:r>
            <a:r>
              <a:rPr lang="en-GB" dirty="0" err="1">
                <a:solidFill>
                  <a:prstClr val="black"/>
                </a:solidFill>
              </a:rPr>
              <a:t>Toh</a:t>
            </a:r>
            <a:r>
              <a:rPr lang="en-GB" dirty="0">
                <a:solidFill>
                  <a:prstClr val="black"/>
                </a:solidFill>
              </a:rPr>
              <a:t> C-H et al. clinical Medicine 2022; 22: 140-4</a:t>
            </a:r>
          </a:p>
        </p:txBody>
      </p:sp>
    </p:spTree>
    <p:extLst>
      <p:ext uri="{BB962C8B-B14F-4D97-AF65-F5344CB8AC3E}">
        <p14:creationId xmlns:p14="http://schemas.microsoft.com/office/powerpoint/2010/main" val="2690418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solidFill>
                  <a:srgbClr val="7030A0"/>
                </a:solidFill>
              </a:rPr>
              <a:t>Better platelet recovery with plasma exchange post VITT</a:t>
            </a:r>
            <a:br>
              <a:rPr lang="en-GB" dirty="0">
                <a:solidFill>
                  <a:srgbClr val="7030A0"/>
                </a:solidFill>
              </a:rPr>
            </a:br>
            <a:r>
              <a:rPr lang="en-GB" sz="2200" dirty="0">
                <a:solidFill>
                  <a:srgbClr val="7030A0"/>
                </a:solidFill>
              </a:rPr>
              <a:t>taken from Craven B et al. Blood 2022; 139: 2553-2560</a:t>
            </a:r>
          </a:p>
        </p:txBody>
      </p:sp>
      <p:pic>
        <p:nvPicPr>
          <p:cNvPr id="4" name="Content Placeholder 3"/>
          <p:cNvPicPr>
            <a:picLocks noGrp="1" noChangeAspect="1"/>
          </p:cNvPicPr>
          <p:nvPr>
            <p:ph idx="1"/>
          </p:nvPr>
        </p:nvPicPr>
        <p:blipFill>
          <a:blip r:embed="rId2"/>
          <a:stretch>
            <a:fillRect/>
          </a:stretch>
        </p:blipFill>
        <p:spPr>
          <a:xfrm>
            <a:off x="2456699" y="1825625"/>
            <a:ext cx="7278601" cy="4351338"/>
          </a:xfrm>
          <a:prstGeom prst="rect">
            <a:avLst/>
          </a:prstGeom>
        </p:spPr>
      </p:pic>
    </p:spTree>
    <p:extLst>
      <p:ext uri="{BB962C8B-B14F-4D97-AF65-F5344CB8AC3E}">
        <p14:creationId xmlns:p14="http://schemas.microsoft.com/office/powerpoint/2010/main" val="458001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1A51-7112-4C30-ACEB-DFC22058B508}"/>
              </a:ext>
            </a:extLst>
          </p:cNvPr>
          <p:cNvSpPr>
            <a:spLocks noGrp="1"/>
          </p:cNvSpPr>
          <p:nvPr>
            <p:ph type="title"/>
          </p:nvPr>
        </p:nvSpPr>
        <p:spPr/>
        <p:txBody>
          <a:bodyPr/>
          <a:lstStyle/>
          <a:p>
            <a:pPr algn="ctr"/>
            <a:r>
              <a:rPr lang="en-GB" dirty="0">
                <a:solidFill>
                  <a:srgbClr val="7030A0"/>
                </a:solidFill>
              </a:rPr>
              <a:t>Where it started from for me…</a:t>
            </a:r>
          </a:p>
        </p:txBody>
      </p:sp>
      <p:pic>
        <p:nvPicPr>
          <p:cNvPr id="6" name="Content Placeholder 5">
            <a:extLst>
              <a:ext uri="{FF2B5EF4-FFF2-40B4-BE49-F238E27FC236}">
                <a16:creationId xmlns:a16="http://schemas.microsoft.com/office/drawing/2014/main" id="{30F9584A-A471-4C38-BB5E-3EFD2A336755}"/>
              </a:ext>
            </a:extLst>
          </p:cNvPr>
          <p:cNvPicPr>
            <a:picLocks noGrp="1" noChangeAspect="1"/>
          </p:cNvPicPr>
          <p:nvPr>
            <p:ph sz="half" idx="1"/>
          </p:nvPr>
        </p:nvPicPr>
        <p:blipFill>
          <a:blip r:embed="rId2"/>
          <a:stretch>
            <a:fillRect/>
          </a:stretch>
        </p:blipFill>
        <p:spPr>
          <a:xfrm>
            <a:off x="838200" y="2097132"/>
            <a:ext cx="5181600" cy="3392556"/>
          </a:xfrm>
          <a:prstGeom prst="rect">
            <a:avLst/>
          </a:prstGeom>
        </p:spPr>
      </p:pic>
      <p:pic>
        <p:nvPicPr>
          <p:cNvPr id="5" name="Content Placeholder 4">
            <a:extLst>
              <a:ext uri="{FF2B5EF4-FFF2-40B4-BE49-F238E27FC236}">
                <a16:creationId xmlns:a16="http://schemas.microsoft.com/office/drawing/2014/main" id="{39B979D4-9785-4F3C-A003-E1FC24F398E5}"/>
              </a:ext>
            </a:extLst>
          </p:cNvPr>
          <p:cNvPicPr>
            <a:picLocks noGrp="1" noChangeAspect="1"/>
          </p:cNvPicPr>
          <p:nvPr>
            <p:ph sz="half" idx="2"/>
          </p:nvPr>
        </p:nvPicPr>
        <p:blipFill>
          <a:blip r:embed="rId3"/>
          <a:stretch>
            <a:fillRect/>
          </a:stretch>
        </p:blipFill>
        <p:spPr>
          <a:xfrm>
            <a:off x="6405879" y="2306320"/>
            <a:ext cx="4499125" cy="2974181"/>
          </a:xfrm>
          <a:prstGeom prst="rect">
            <a:avLst/>
          </a:prstGeom>
        </p:spPr>
      </p:pic>
    </p:spTree>
    <p:extLst>
      <p:ext uri="{BB962C8B-B14F-4D97-AF65-F5344CB8AC3E}">
        <p14:creationId xmlns:p14="http://schemas.microsoft.com/office/powerpoint/2010/main" val="333475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rgbClr val="7030A0"/>
                </a:solidFill>
              </a:rPr>
              <a:t>Natural history of PF4 antibodies </a:t>
            </a:r>
            <a:br>
              <a:rPr lang="en-GB" dirty="0">
                <a:solidFill>
                  <a:srgbClr val="7030A0"/>
                </a:solidFill>
              </a:rPr>
            </a:br>
            <a:r>
              <a:rPr lang="en-GB" sz="2000" dirty="0">
                <a:solidFill>
                  <a:srgbClr val="7030A0"/>
                </a:solidFill>
              </a:rPr>
              <a:t>Craven et al. Blood 2022; 139: 2553-2560</a:t>
            </a:r>
          </a:p>
        </p:txBody>
      </p:sp>
      <p:sp>
        <p:nvSpPr>
          <p:cNvPr id="3" name="Text Placeholder 2"/>
          <p:cNvSpPr>
            <a:spLocks noGrp="1"/>
          </p:cNvSpPr>
          <p:nvPr>
            <p:ph type="body" idx="1"/>
          </p:nvPr>
        </p:nvSpPr>
        <p:spPr/>
        <p:txBody>
          <a:bodyPr/>
          <a:lstStyle/>
          <a:p>
            <a:r>
              <a:rPr lang="en-GB" dirty="0"/>
              <a:t>72% still positive day 100</a:t>
            </a:r>
          </a:p>
        </p:txBody>
      </p:sp>
      <p:pic>
        <p:nvPicPr>
          <p:cNvPr id="7" name="Content Placeholder 6"/>
          <p:cNvPicPr>
            <a:picLocks noGrp="1" noChangeAspect="1"/>
          </p:cNvPicPr>
          <p:nvPr>
            <p:ph sz="half" idx="2"/>
          </p:nvPr>
        </p:nvPicPr>
        <p:blipFill>
          <a:blip r:embed="rId2"/>
          <a:stretch>
            <a:fillRect/>
          </a:stretch>
        </p:blipFill>
        <p:spPr>
          <a:xfrm>
            <a:off x="968596" y="2505075"/>
            <a:ext cx="4900170" cy="3684588"/>
          </a:xfrm>
          <a:prstGeom prst="rect">
            <a:avLst/>
          </a:prstGeom>
        </p:spPr>
      </p:pic>
      <p:sp>
        <p:nvSpPr>
          <p:cNvPr id="5" name="Text Placeholder 4"/>
          <p:cNvSpPr>
            <a:spLocks noGrp="1"/>
          </p:cNvSpPr>
          <p:nvPr>
            <p:ph type="body" sz="quarter" idx="3"/>
          </p:nvPr>
        </p:nvSpPr>
        <p:spPr/>
        <p:txBody>
          <a:bodyPr/>
          <a:lstStyle/>
          <a:p>
            <a:r>
              <a:rPr lang="en-GB" dirty="0"/>
              <a:t>Relapse rate 12.6%  &lt;90 days, all  thrombocytopenia, one clot extension</a:t>
            </a:r>
          </a:p>
        </p:txBody>
      </p:sp>
      <p:pic>
        <p:nvPicPr>
          <p:cNvPr id="8" name="Content Placeholder 7"/>
          <p:cNvPicPr>
            <a:picLocks noGrp="1" noChangeAspect="1"/>
          </p:cNvPicPr>
          <p:nvPr>
            <p:ph sz="quarter" idx="4"/>
          </p:nvPr>
        </p:nvPicPr>
        <p:blipFill>
          <a:blip r:embed="rId3"/>
          <a:stretch>
            <a:fillRect/>
          </a:stretch>
        </p:blipFill>
        <p:spPr>
          <a:xfrm>
            <a:off x="6365963" y="2505075"/>
            <a:ext cx="4795662" cy="3684588"/>
          </a:xfrm>
          <a:prstGeom prst="rect">
            <a:avLst/>
          </a:prstGeom>
        </p:spPr>
      </p:pic>
    </p:spTree>
    <p:extLst>
      <p:ext uri="{BB962C8B-B14F-4D97-AF65-F5344CB8AC3E}">
        <p14:creationId xmlns:p14="http://schemas.microsoft.com/office/powerpoint/2010/main" val="3688713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9577" y="1279525"/>
            <a:ext cx="6524223" cy="4567483"/>
          </a:xfrm>
        </p:spPr>
        <p:txBody>
          <a:bodyPr>
            <a:normAutofit/>
          </a:bodyPr>
          <a:lstStyle/>
          <a:p>
            <a:r>
              <a:rPr lang="en-GB" dirty="0"/>
              <a:t>Further studies have shown the epitope on platelet factor -4 is different between VITT and HITT </a:t>
            </a:r>
          </a:p>
        </p:txBody>
      </p:sp>
      <p:pic>
        <p:nvPicPr>
          <p:cNvPr id="5" name="Content Placeholder 4"/>
          <p:cNvPicPr>
            <a:picLocks noGrp="1" noChangeAspect="1"/>
          </p:cNvPicPr>
          <p:nvPr>
            <p:ph sz="half" idx="1"/>
          </p:nvPr>
        </p:nvPicPr>
        <p:blipFill>
          <a:blip r:embed="rId2"/>
          <a:stretch>
            <a:fillRect/>
          </a:stretch>
        </p:blipFill>
        <p:spPr>
          <a:xfrm>
            <a:off x="2060619" y="365125"/>
            <a:ext cx="2099257" cy="6286402"/>
          </a:xfrm>
          <a:prstGeom prst="rect">
            <a:avLst/>
          </a:prstGeom>
        </p:spPr>
      </p:pic>
    </p:spTree>
    <p:extLst>
      <p:ext uri="{BB962C8B-B14F-4D97-AF65-F5344CB8AC3E}">
        <p14:creationId xmlns:p14="http://schemas.microsoft.com/office/powerpoint/2010/main" val="2003159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16704" y="-90152"/>
            <a:ext cx="6875296" cy="6858000"/>
          </a:xfrm>
          <a:prstGeom prst="rect">
            <a:avLst/>
          </a:prstGeom>
        </p:spPr>
      </p:pic>
      <p:sp>
        <p:nvSpPr>
          <p:cNvPr id="3" name="TextBox 2"/>
          <p:cNvSpPr txBox="1"/>
          <p:nvPr/>
        </p:nvSpPr>
        <p:spPr>
          <a:xfrm>
            <a:off x="154547" y="1545465"/>
            <a:ext cx="5030031" cy="2862322"/>
          </a:xfrm>
          <a:prstGeom prst="rect">
            <a:avLst/>
          </a:prstGeom>
          <a:noFill/>
        </p:spPr>
        <p:txBody>
          <a:bodyPr wrap="none" rtlCol="0">
            <a:spAutoFit/>
          </a:bodyPr>
          <a:lstStyle/>
          <a:p>
            <a:r>
              <a:rPr lang="en-GB" dirty="0"/>
              <a:t>Risk of VITT is 1:50,000-100,00 with Astra-Zeneca </a:t>
            </a:r>
          </a:p>
          <a:p>
            <a:r>
              <a:rPr lang="en-GB" dirty="0"/>
              <a:t>Vaccine</a:t>
            </a:r>
          </a:p>
          <a:p>
            <a:r>
              <a:rPr lang="en-GB" dirty="0"/>
              <a:t>In the UK we no longer use this vaccine</a:t>
            </a:r>
          </a:p>
          <a:p>
            <a:r>
              <a:rPr lang="en-GB" dirty="0"/>
              <a:t>J &amp; J vaccine also adenoviral derived it not used</a:t>
            </a:r>
          </a:p>
          <a:p>
            <a:r>
              <a:rPr lang="en-GB" dirty="0"/>
              <a:t>In USA</a:t>
            </a:r>
          </a:p>
          <a:p>
            <a:endParaRPr lang="en-GB" dirty="0"/>
          </a:p>
          <a:p>
            <a:r>
              <a:rPr lang="en-GB" dirty="0"/>
              <a:t>But A-Z is still the most widely used vaccine globally</a:t>
            </a:r>
          </a:p>
          <a:p>
            <a:endParaRPr lang="en-GB" dirty="0"/>
          </a:p>
          <a:p>
            <a:endParaRPr lang="en-GB" dirty="0"/>
          </a:p>
          <a:p>
            <a:r>
              <a:rPr lang="en-GB" dirty="0"/>
              <a:t>But this is not the end of the story…</a:t>
            </a:r>
          </a:p>
        </p:txBody>
      </p:sp>
    </p:spTree>
    <p:extLst>
      <p:ext uri="{BB962C8B-B14F-4D97-AF65-F5344CB8AC3E}">
        <p14:creationId xmlns:p14="http://schemas.microsoft.com/office/powerpoint/2010/main" val="781263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a:blip r:embed="rId3"/>
          <a:stretch/>
        </p:blipFill>
        <p:spPr>
          <a:xfrm>
            <a:off x="8106706" y="6448235"/>
            <a:ext cx="2255294" cy="349094"/>
          </a:xfrm>
          <a:prstGeom prst="rect">
            <a:avLst/>
          </a:prstGeom>
          <a:ln>
            <a:noFill/>
          </a:ln>
        </p:spPr>
      </p:pic>
      <p:sp>
        <p:nvSpPr>
          <p:cNvPr id="45" name="TextShape 1"/>
          <p:cNvSpPr txBox="1"/>
          <p:nvPr/>
        </p:nvSpPr>
        <p:spPr>
          <a:xfrm>
            <a:off x="1817294" y="6352941"/>
            <a:ext cx="6194118" cy="473294"/>
          </a:xfrm>
          <a:prstGeom prst="rect">
            <a:avLst/>
          </a:prstGeom>
          <a:noFill/>
          <a:ln>
            <a:noFill/>
          </a:ln>
        </p:spPr>
        <p:txBody>
          <a:bodyPr lIns="0" tIns="0" rIns="0" bIns="0" anchor="ctr"/>
          <a:lstStyle/>
          <a:p>
            <a:pPr>
              <a:lnSpc>
                <a:spcPct val="97000"/>
              </a:lnSpc>
            </a:pPr>
            <a:r>
              <a:rPr lang="en-US" sz="1059" b="1" spc="-1">
                <a:solidFill>
                  <a:srgbClr val="FFFFFF"/>
                </a:solidFill>
                <a:ea typeface="Arial Unicode MS"/>
              </a:rPr>
              <a:t>TE Warkentin et al. N Engl J Med 2023;389:574-577.</a:t>
            </a:r>
            <a:endParaRPr lang="en-US" sz="1059" spc="-1">
              <a:solidFill>
                <a:prstClr val="black"/>
              </a:solidFill>
            </a:endParaRPr>
          </a:p>
        </p:txBody>
      </p:sp>
      <p:pic>
        <p:nvPicPr>
          <p:cNvPr id="46" name="Picture 45"/>
          <p:cNvPicPr/>
          <p:nvPr/>
        </p:nvPicPr>
        <p:blipFill>
          <a:blip r:embed="rId4"/>
          <a:stretch/>
        </p:blipFill>
        <p:spPr>
          <a:xfrm>
            <a:off x="2940177" y="1254706"/>
            <a:ext cx="6311329" cy="4828235"/>
          </a:xfrm>
          <a:prstGeom prst="rect">
            <a:avLst/>
          </a:prstGeom>
          <a:ln>
            <a:noFill/>
          </a:ln>
        </p:spPr>
      </p:pic>
      <p:sp>
        <p:nvSpPr>
          <p:cNvPr id="47" name="CustomShape 2"/>
          <p:cNvSpPr/>
          <p:nvPr/>
        </p:nvSpPr>
        <p:spPr>
          <a:xfrm>
            <a:off x="2061883" y="292235"/>
            <a:ext cx="8068235" cy="64545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chorCtr="1"/>
          <a:lstStyle/>
          <a:p>
            <a:r>
              <a:rPr lang="en-US" sz="2118" b="1" spc="-1">
                <a:solidFill>
                  <a:srgbClr val="FFFFFF"/>
                </a:solidFill>
                <a:ea typeface="Arial Unicode MS"/>
              </a:rPr>
              <a:t>Test Results in Two Patients with Vaccine-Induced Immune Thrombotic Thrombocytopenia (VITT)–like Anti–Platelet Factor 4 (PF4) Disorder Associated with Adenovirus Infection.</a:t>
            </a:r>
            <a:endParaRPr lang="en-US" sz="2118" spc="-1">
              <a:solidFill>
                <a:srgbClr val="FFFFFF"/>
              </a:solidFill>
            </a:endParaRPr>
          </a:p>
        </p:txBody>
      </p:sp>
      <p:sp>
        <p:nvSpPr>
          <p:cNvPr id="2" name="TextBox 1"/>
          <p:cNvSpPr txBox="1"/>
          <p:nvPr/>
        </p:nvSpPr>
        <p:spPr>
          <a:xfrm>
            <a:off x="257578" y="2215165"/>
            <a:ext cx="2249334" cy="369332"/>
          </a:xfrm>
          <a:prstGeom prst="rect">
            <a:avLst/>
          </a:prstGeom>
          <a:noFill/>
        </p:spPr>
        <p:txBody>
          <a:bodyPr wrap="none" rtlCol="0">
            <a:spAutoFit/>
          </a:bodyPr>
          <a:lstStyle/>
          <a:p>
            <a:r>
              <a:rPr lang="en-GB" dirty="0">
                <a:solidFill>
                  <a:schemeClr val="bg1"/>
                </a:solidFill>
              </a:rPr>
              <a:t>“Spontaneous VITT</a:t>
            </a:r>
          </a:p>
        </p:txBody>
      </p:sp>
    </p:spTree>
    <p:extLst>
      <p:ext uri="{BB962C8B-B14F-4D97-AF65-F5344CB8AC3E}">
        <p14:creationId xmlns:p14="http://schemas.microsoft.com/office/powerpoint/2010/main" val="1896365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6595" y="2524259"/>
            <a:ext cx="6848475" cy="1781175"/>
          </a:xfrm>
          <a:prstGeom prst="rect">
            <a:avLst/>
          </a:prstGeom>
        </p:spPr>
      </p:pic>
      <p:pic>
        <p:nvPicPr>
          <p:cNvPr id="3" name="Picture 2"/>
          <p:cNvPicPr>
            <a:picLocks noChangeAspect="1"/>
          </p:cNvPicPr>
          <p:nvPr/>
        </p:nvPicPr>
        <p:blipFill>
          <a:blip r:embed="rId3"/>
          <a:stretch>
            <a:fillRect/>
          </a:stretch>
        </p:blipFill>
        <p:spPr>
          <a:xfrm>
            <a:off x="7546281" y="125299"/>
            <a:ext cx="4513443" cy="6017924"/>
          </a:xfrm>
          <a:prstGeom prst="rect">
            <a:avLst/>
          </a:prstGeom>
        </p:spPr>
      </p:pic>
    </p:spTree>
    <p:extLst>
      <p:ext uri="{BB962C8B-B14F-4D97-AF65-F5344CB8AC3E}">
        <p14:creationId xmlns:p14="http://schemas.microsoft.com/office/powerpoint/2010/main" val="3972305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1A2F4-DDA6-4152-9ADB-2C8E47AADE4A}"/>
              </a:ext>
            </a:extLst>
          </p:cNvPr>
          <p:cNvSpPr>
            <a:spLocks noGrp="1"/>
          </p:cNvSpPr>
          <p:nvPr>
            <p:ph type="title"/>
          </p:nvPr>
        </p:nvSpPr>
        <p:spPr/>
        <p:txBody>
          <a:bodyPr/>
          <a:lstStyle/>
          <a:p>
            <a:r>
              <a:rPr lang="en-GB" dirty="0">
                <a:solidFill>
                  <a:srgbClr val="7030A0"/>
                </a:solidFill>
              </a:rPr>
              <a:t>In summary: </a:t>
            </a:r>
            <a:r>
              <a:rPr lang="en-GB" dirty="0" err="1">
                <a:solidFill>
                  <a:srgbClr val="7030A0"/>
                </a:solidFill>
              </a:rPr>
              <a:t>thromboinflammation</a:t>
            </a:r>
            <a:endParaRPr lang="en-GB" dirty="0">
              <a:solidFill>
                <a:srgbClr val="7030A0"/>
              </a:solidFill>
            </a:endParaRPr>
          </a:p>
        </p:txBody>
      </p:sp>
      <p:sp>
        <p:nvSpPr>
          <p:cNvPr id="3" name="Content Placeholder 2">
            <a:extLst>
              <a:ext uri="{FF2B5EF4-FFF2-40B4-BE49-F238E27FC236}">
                <a16:creationId xmlns:a16="http://schemas.microsoft.com/office/drawing/2014/main" id="{A0C32F77-D899-496A-99A7-3BD465EE9E65}"/>
              </a:ext>
            </a:extLst>
          </p:cNvPr>
          <p:cNvSpPr>
            <a:spLocks noGrp="1"/>
          </p:cNvSpPr>
          <p:nvPr>
            <p:ph sz="half" idx="1"/>
          </p:nvPr>
        </p:nvSpPr>
        <p:spPr/>
        <p:txBody>
          <a:bodyPr/>
          <a:lstStyle/>
          <a:p>
            <a:pPr marL="0" indent="0">
              <a:buNone/>
            </a:pPr>
            <a:r>
              <a:rPr lang="en-GB" dirty="0"/>
              <a:t>Immunothrombosis</a:t>
            </a:r>
          </a:p>
          <a:p>
            <a:r>
              <a:rPr lang="en-GB" dirty="0"/>
              <a:t>The effect of the immune response on coagulation</a:t>
            </a:r>
          </a:p>
          <a:p>
            <a:r>
              <a:rPr lang="en-GB" dirty="0"/>
              <a:t>Antibody-mediated thrombosis</a:t>
            </a:r>
          </a:p>
        </p:txBody>
      </p:sp>
      <p:sp>
        <p:nvSpPr>
          <p:cNvPr id="4" name="Content Placeholder 3">
            <a:extLst>
              <a:ext uri="{FF2B5EF4-FFF2-40B4-BE49-F238E27FC236}">
                <a16:creationId xmlns:a16="http://schemas.microsoft.com/office/drawing/2014/main" id="{7F35BE97-CCA5-466A-B160-10D865D714F6}"/>
              </a:ext>
            </a:extLst>
          </p:cNvPr>
          <p:cNvSpPr>
            <a:spLocks noGrp="1"/>
          </p:cNvSpPr>
          <p:nvPr>
            <p:ph sz="half" idx="2"/>
          </p:nvPr>
        </p:nvSpPr>
        <p:spPr/>
        <p:txBody>
          <a:bodyPr/>
          <a:lstStyle/>
          <a:p>
            <a:pPr marL="0" indent="0">
              <a:buNone/>
            </a:pPr>
            <a:r>
              <a:rPr lang="en-GB" dirty="0" err="1"/>
              <a:t>Thromboinflammation</a:t>
            </a:r>
            <a:endParaRPr lang="en-GB" dirty="0"/>
          </a:p>
          <a:p>
            <a:r>
              <a:rPr lang="en-GB" dirty="0"/>
              <a:t>The effects of haemostasis on inflammation</a:t>
            </a:r>
          </a:p>
        </p:txBody>
      </p:sp>
    </p:spTree>
    <p:extLst>
      <p:ext uri="{BB962C8B-B14F-4D97-AF65-F5344CB8AC3E}">
        <p14:creationId xmlns:p14="http://schemas.microsoft.com/office/powerpoint/2010/main" val="3382750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87F46F-3FAE-4A03-9AFF-3F3DD62056DF}"/>
              </a:ext>
            </a:extLst>
          </p:cNvPr>
          <p:cNvPicPr>
            <a:picLocks noChangeAspect="1"/>
          </p:cNvPicPr>
          <p:nvPr/>
        </p:nvPicPr>
        <p:blipFill>
          <a:blip r:embed="rId2"/>
          <a:stretch>
            <a:fillRect/>
          </a:stretch>
        </p:blipFill>
        <p:spPr>
          <a:xfrm>
            <a:off x="1528762" y="1514475"/>
            <a:ext cx="9134475" cy="3829050"/>
          </a:xfrm>
          <a:prstGeom prst="rect">
            <a:avLst/>
          </a:prstGeom>
        </p:spPr>
      </p:pic>
      <p:sp>
        <p:nvSpPr>
          <p:cNvPr id="3" name="TextBox 2">
            <a:extLst>
              <a:ext uri="{FF2B5EF4-FFF2-40B4-BE49-F238E27FC236}">
                <a16:creationId xmlns:a16="http://schemas.microsoft.com/office/drawing/2014/main" id="{EB046BF8-EDFC-4AC0-B534-B1E6606AA7CF}"/>
              </a:ext>
            </a:extLst>
          </p:cNvPr>
          <p:cNvSpPr txBox="1"/>
          <p:nvPr/>
        </p:nvSpPr>
        <p:spPr>
          <a:xfrm>
            <a:off x="2225040" y="284480"/>
            <a:ext cx="7432869" cy="584775"/>
          </a:xfrm>
          <a:prstGeom prst="rect">
            <a:avLst/>
          </a:prstGeom>
          <a:noFill/>
        </p:spPr>
        <p:txBody>
          <a:bodyPr wrap="none" rtlCol="0">
            <a:spAutoFit/>
          </a:bodyPr>
          <a:lstStyle/>
          <a:p>
            <a:r>
              <a:rPr lang="en-GB" sz="3200" dirty="0">
                <a:solidFill>
                  <a:srgbClr val="7030A0"/>
                </a:solidFill>
              </a:rPr>
              <a:t>Where I started from- hyperacute rejection </a:t>
            </a:r>
          </a:p>
        </p:txBody>
      </p:sp>
    </p:spTree>
    <p:extLst>
      <p:ext uri="{BB962C8B-B14F-4D97-AF65-F5344CB8AC3E}">
        <p14:creationId xmlns:p14="http://schemas.microsoft.com/office/powerpoint/2010/main" val="3641356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C01C-6B48-4CA5-811F-DB6F57B7407C}"/>
              </a:ext>
            </a:extLst>
          </p:cNvPr>
          <p:cNvSpPr>
            <a:spLocks noGrp="1"/>
          </p:cNvSpPr>
          <p:nvPr>
            <p:ph type="title"/>
          </p:nvPr>
        </p:nvSpPr>
        <p:spPr/>
        <p:txBody>
          <a:bodyPr>
            <a:normAutofit/>
          </a:bodyPr>
          <a:lstStyle/>
          <a:p>
            <a:r>
              <a:rPr lang="en-GB" sz="3200" dirty="0"/>
              <a:t>Complement                    </a:t>
            </a:r>
            <a:r>
              <a:rPr lang="en-GB" sz="3200" dirty="0" err="1"/>
              <a:t>Complement</a:t>
            </a:r>
            <a:r>
              <a:rPr lang="en-GB" sz="3200" dirty="0"/>
              <a:t> &amp; coagulation cross talk</a:t>
            </a:r>
          </a:p>
        </p:txBody>
      </p:sp>
      <p:sp>
        <p:nvSpPr>
          <p:cNvPr id="3" name="Content Placeholder 2">
            <a:extLst>
              <a:ext uri="{FF2B5EF4-FFF2-40B4-BE49-F238E27FC236}">
                <a16:creationId xmlns:a16="http://schemas.microsoft.com/office/drawing/2014/main" id="{3AB6FCB7-ADA2-47FA-AD76-0534773E4AA3}"/>
              </a:ext>
            </a:extLst>
          </p:cNvPr>
          <p:cNvSpPr>
            <a:spLocks noGrp="1"/>
          </p:cNvSpPr>
          <p:nvPr>
            <p:ph sz="half" idx="1"/>
          </p:nvPr>
        </p:nvSpPr>
        <p:spPr/>
        <p:txBody>
          <a:bodyPr/>
          <a:lstStyle/>
          <a:p>
            <a:endParaRPr lang="en-GB" dirty="0"/>
          </a:p>
        </p:txBody>
      </p:sp>
      <p:pic>
        <p:nvPicPr>
          <p:cNvPr id="6" name="Content Placeholder 5">
            <a:extLst>
              <a:ext uri="{FF2B5EF4-FFF2-40B4-BE49-F238E27FC236}">
                <a16:creationId xmlns:a16="http://schemas.microsoft.com/office/drawing/2014/main" id="{D0CEA7D1-27CD-4DCD-8319-1D3EB47EC78E}"/>
              </a:ext>
            </a:extLst>
          </p:cNvPr>
          <p:cNvPicPr>
            <a:picLocks noGrp="1" noChangeAspect="1"/>
          </p:cNvPicPr>
          <p:nvPr>
            <p:ph sz="half" idx="2"/>
          </p:nvPr>
        </p:nvPicPr>
        <p:blipFill>
          <a:blip r:embed="rId2"/>
          <a:stretch>
            <a:fillRect/>
          </a:stretch>
        </p:blipFill>
        <p:spPr>
          <a:xfrm>
            <a:off x="6172202" y="1372716"/>
            <a:ext cx="5500979" cy="4112568"/>
          </a:xfrm>
          <a:prstGeom prst="rect">
            <a:avLst/>
          </a:prstGeom>
        </p:spPr>
      </p:pic>
      <p:pic>
        <p:nvPicPr>
          <p:cNvPr id="5" name="Picture 4">
            <a:extLst>
              <a:ext uri="{FF2B5EF4-FFF2-40B4-BE49-F238E27FC236}">
                <a16:creationId xmlns:a16="http://schemas.microsoft.com/office/drawing/2014/main" id="{F06F583C-D39B-4455-9BE2-49DBFDF5A86A}"/>
              </a:ext>
            </a:extLst>
          </p:cNvPr>
          <p:cNvPicPr>
            <a:picLocks noChangeAspect="1"/>
          </p:cNvPicPr>
          <p:nvPr/>
        </p:nvPicPr>
        <p:blipFill>
          <a:blip r:embed="rId3"/>
          <a:stretch>
            <a:fillRect/>
          </a:stretch>
        </p:blipFill>
        <p:spPr>
          <a:xfrm>
            <a:off x="1532738" y="1365721"/>
            <a:ext cx="4320083" cy="5032375"/>
          </a:xfrm>
          <a:prstGeom prst="rect">
            <a:avLst/>
          </a:prstGeom>
        </p:spPr>
      </p:pic>
    </p:spTree>
    <p:extLst>
      <p:ext uri="{BB962C8B-B14F-4D97-AF65-F5344CB8AC3E}">
        <p14:creationId xmlns:p14="http://schemas.microsoft.com/office/powerpoint/2010/main" val="3293999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517FA-A161-448B-908C-C650D1D6A54E}"/>
              </a:ext>
            </a:extLst>
          </p:cNvPr>
          <p:cNvSpPr>
            <a:spLocks noGrp="1"/>
          </p:cNvSpPr>
          <p:nvPr>
            <p:ph type="title"/>
          </p:nvPr>
        </p:nvSpPr>
        <p:spPr/>
        <p:txBody>
          <a:bodyPr/>
          <a:lstStyle/>
          <a:p>
            <a:r>
              <a:rPr lang="en-GB" dirty="0">
                <a:solidFill>
                  <a:srgbClr val="7030A0"/>
                </a:solidFill>
              </a:rPr>
              <a:t>Immunology and haemostasis are entwined</a:t>
            </a:r>
          </a:p>
        </p:txBody>
      </p:sp>
      <p:sp>
        <p:nvSpPr>
          <p:cNvPr id="3" name="TextBox 2">
            <a:extLst>
              <a:ext uri="{FF2B5EF4-FFF2-40B4-BE49-F238E27FC236}">
                <a16:creationId xmlns:a16="http://schemas.microsoft.com/office/drawing/2014/main" id="{A208C5CA-8AE1-4FDA-AE6B-87A7609F9F49}"/>
              </a:ext>
            </a:extLst>
          </p:cNvPr>
          <p:cNvSpPr txBox="1"/>
          <p:nvPr/>
        </p:nvSpPr>
        <p:spPr>
          <a:xfrm>
            <a:off x="305914" y="2702560"/>
            <a:ext cx="4549451" cy="584775"/>
          </a:xfrm>
          <a:prstGeom prst="rect">
            <a:avLst/>
          </a:prstGeom>
          <a:noFill/>
        </p:spPr>
        <p:txBody>
          <a:bodyPr wrap="none" rtlCol="0">
            <a:spAutoFit/>
          </a:bodyPr>
          <a:lstStyle/>
          <a:p>
            <a:r>
              <a:rPr lang="en-GB" sz="3200" dirty="0"/>
              <a:t>Activation of haemostasis </a:t>
            </a:r>
          </a:p>
        </p:txBody>
      </p:sp>
      <p:sp>
        <p:nvSpPr>
          <p:cNvPr id="4" name="TextBox 3">
            <a:extLst>
              <a:ext uri="{FF2B5EF4-FFF2-40B4-BE49-F238E27FC236}">
                <a16:creationId xmlns:a16="http://schemas.microsoft.com/office/drawing/2014/main" id="{8E88105E-B96C-438D-AE09-751971B11E34}"/>
              </a:ext>
            </a:extLst>
          </p:cNvPr>
          <p:cNvSpPr txBox="1"/>
          <p:nvPr/>
        </p:nvSpPr>
        <p:spPr>
          <a:xfrm>
            <a:off x="6096000" y="2740218"/>
            <a:ext cx="5388848" cy="584775"/>
          </a:xfrm>
          <a:prstGeom prst="rect">
            <a:avLst/>
          </a:prstGeom>
          <a:noFill/>
        </p:spPr>
        <p:txBody>
          <a:bodyPr wrap="none" rtlCol="0">
            <a:spAutoFit/>
          </a:bodyPr>
          <a:lstStyle/>
          <a:p>
            <a:r>
              <a:rPr lang="en-GB" sz="3200" dirty="0"/>
              <a:t>Activation of immune response</a:t>
            </a:r>
          </a:p>
        </p:txBody>
      </p:sp>
      <p:sp>
        <p:nvSpPr>
          <p:cNvPr id="6" name="Arrow: Left-Right 5">
            <a:extLst>
              <a:ext uri="{FF2B5EF4-FFF2-40B4-BE49-F238E27FC236}">
                <a16:creationId xmlns:a16="http://schemas.microsoft.com/office/drawing/2014/main" id="{9A5B82E9-239A-4AC0-997E-443F70D03081}"/>
              </a:ext>
            </a:extLst>
          </p:cNvPr>
          <p:cNvSpPr/>
          <p:nvPr/>
        </p:nvSpPr>
        <p:spPr>
          <a:xfrm>
            <a:off x="4659327" y="2752631"/>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4082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517FA-A161-448B-908C-C650D1D6A54E}"/>
              </a:ext>
            </a:extLst>
          </p:cNvPr>
          <p:cNvSpPr>
            <a:spLocks noGrp="1"/>
          </p:cNvSpPr>
          <p:nvPr>
            <p:ph type="title"/>
          </p:nvPr>
        </p:nvSpPr>
        <p:spPr/>
        <p:txBody>
          <a:bodyPr/>
          <a:lstStyle/>
          <a:p>
            <a:r>
              <a:rPr lang="en-GB" dirty="0">
                <a:solidFill>
                  <a:srgbClr val="7030A0"/>
                </a:solidFill>
              </a:rPr>
              <a:t>Immunology and haemostasis are entwined</a:t>
            </a:r>
          </a:p>
        </p:txBody>
      </p:sp>
      <p:sp>
        <p:nvSpPr>
          <p:cNvPr id="3" name="TextBox 2">
            <a:extLst>
              <a:ext uri="{FF2B5EF4-FFF2-40B4-BE49-F238E27FC236}">
                <a16:creationId xmlns:a16="http://schemas.microsoft.com/office/drawing/2014/main" id="{A208C5CA-8AE1-4FDA-AE6B-87A7609F9F49}"/>
              </a:ext>
            </a:extLst>
          </p:cNvPr>
          <p:cNvSpPr txBox="1"/>
          <p:nvPr/>
        </p:nvSpPr>
        <p:spPr>
          <a:xfrm>
            <a:off x="305914" y="2702560"/>
            <a:ext cx="4549451" cy="584775"/>
          </a:xfrm>
          <a:prstGeom prst="rect">
            <a:avLst/>
          </a:prstGeom>
          <a:noFill/>
        </p:spPr>
        <p:txBody>
          <a:bodyPr wrap="none" rtlCol="0">
            <a:spAutoFit/>
          </a:bodyPr>
          <a:lstStyle/>
          <a:p>
            <a:r>
              <a:rPr lang="en-GB" sz="3200" dirty="0"/>
              <a:t>Activation of haemostasis </a:t>
            </a:r>
          </a:p>
        </p:txBody>
      </p:sp>
      <p:sp>
        <p:nvSpPr>
          <p:cNvPr id="4" name="TextBox 3">
            <a:extLst>
              <a:ext uri="{FF2B5EF4-FFF2-40B4-BE49-F238E27FC236}">
                <a16:creationId xmlns:a16="http://schemas.microsoft.com/office/drawing/2014/main" id="{8E88105E-B96C-438D-AE09-751971B11E34}"/>
              </a:ext>
            </a:extLst>
          </p:cNvPr>
          <p:cNvSpPr txBox="1"/>
          <p:nvPr/>
        </p:nvSpPr>
        <p:spPr>
          <a:xfrm>
            <a:off x="6096000" y="2740218"/>
            <a:ext cx="5388848" cy="584775"/>
          </a:xfrm>
          <a:prstGeom prst="rect">
            <a:avLst/>
          </a:prstGeom>
          <a:noFill/>
        </p:spPr>
        <p:txBody>
          <a:bodyPr wrap="none" rtlCol="0">
            <a:spAutoFit/>
          </a:bodyPr>
          <a:lstStyle/>
          <a:p>
            <a:r>
              <a:rPr lang="en-GB" sz="3200" dirty="0"/>
              <a:t>Activation of immune response</a:t>
            </a:r>
          </a:p>
        </p:txBody>
      </p:sp>
      <p:sp>
        <p:nvSpPr>
          <p:cNvPr id="6" name="Arrow: Left-Right 5">
            <a:extLst>
              <a:ext uri="{FF2B5EF4-FFF2-40B4-BE49-F238E27FC236}">
                <a16:creationId xmlns:a16="http://schemas.microsoft.com/office/drawing/2014/main" id="{9A5B82E9-239A-4AC0-997E-443F70D03081}"/>
              </a:ext>
            </a:extLst>
          </p:cNvPr>
          <p:cNvSpPr/>
          <p:nvPr/>
        </p:nvSpPr>
        <p:spPr>
          <a:xfrm>
            <a:off x="4659327" y="2752631"/>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2F152C3-252A-4921-8D89-28DD02CAFC11}"/>
              </a:ext>
            </a:extLst>
          </p:cNvPr>
          <p:cNvSpPr txBox="1"/>
          <p:nvPr/>
        </p:nvSpPr>
        <p:spPr>
          <a:xfrm>
            <a:off x="3901440" y="4683760"/>
            <a:ext cx="3039999" cy="523220"/>
          </a:xfrm>
          <a:prstGeom prst="rect">
            <a:avLst/>
          </a:prstGeom>
          <a:noFill/>
        </p:spPr>
        <p:txBody>
          <a:bodyPr wrap="none" rtlCol="0">
            <a:spAutoFit/>
          </a:bodyPr>
          <a:lstStyle/>
          <a:p>
            <a:r>
              <a:rPr lang="en-GB" sz="2800" dirty="0">
                <a:solidFill>
                  <a:srgbClr val="FF0000"/>
                </a:solidFill>
              </a:rPr>
              <a:t>They work together</a:t>
            </a:r>
          </a:p>
        </p:txBody>
      </p:sp>
    </p:spTree>
    <p:extLst>
      <p:ext uri="{BB962C8B-B14F-4D97-AF65-F5344CB8AC3E}">
        <p14:creationId xmlns:p14="http://schemas.microsoft.com/office/powerpoint/2010/main" val="28674941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4639</TotalTime>
  <Words>3800</Words>
  <Application>Microsoft Office PowerPoint</Application>
  <PresentationFormat>Widescreen</PresentationFormat>
  <Paragraphs>410</Paragraphs>
  <Slides>55</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55</vt:i4>
      </vt:variant>
    </vt:vector>
  </HeadingPairs>
  <TitlesOfParts>
    <vt:vector size="65" baseType="lpstr">
      <vt:lpstr>ＭＳ Ｐゴシック</vt:lpstr>
      <vt:lpstr>Arial</vt:lpstr>
      <vt:lpstr>Arial Unicode MS</vt:lpstr>
      <vt:lpstr>Calibri</vt:lpstr>
      <vt:lpstr>Calibri Light</vt:lpstr>
      <vt:lpstr>DejaVu Sans</vt:lpstr>
      <vt:lpstr>MaisonNeue</vt:lpstr>
      <vt:lpstr>Times New Roman</vt:lpstr>
      <vt:lpstr>Office Theme</vt:lpstr>
      <vt:lpstr>1_Office Theme</vt:lpstr>
      <vt:lpstr>Thromboinflammation- what is it?</vt:lpstr>
      <vt:lpstr>Thromboinflammation- what is the correct definition?</vt:lpstr>
      <vt:lpstr>PowerPoint Presentation</vt:lpstr>
      <vt:lpstr> “Immunothrombosis” definitions</vt:lpstr>
      <vt:lpstr>Where it started from for me…</vt:lpstr>
      <vt:lpstr>PowerPoint Presentation</vt:lpstr>
      <vt:lpstr>Complement                    Complement &amp; coagulation cross talk</vt:lpstr>
      <vt:lpstr>Immunology and haemostasis are entwined</vt:lpstr>
      <vt:lpstr>Immunology and haemostasis are entwined</vt:lpstr>
      <vt:lpstr>PowerPoint Presentation</vt:lpstr>
      <vt:lpstr>PowerPoint Presentation</vt:lpstr>
      <vt:lpstr>PowerPoint Presentation</vt:lpstr>
      <vt:lpstr>PowerPoint Presentation</vt:lpstr>
      <vt:lpstr>Clots and Covid-19: lessons learnt </vt:lpstr>
      <vt:lpstr>Clots and Covid-19: lessons learnt </vt:lpstr>
      <vt:lpstr>Aiming to cover:</vt:lpstr>
      <vt:lpstr>COVID-19 pathogenesis</vt:lpstr>
      <vt:lpstr>COVID-19 pathogenesis</vt:lpstr>
      <vt:lpstr>COVID-19 pathogenesis</vt:lpstr>
      <vt:lpstr>COVID-19 pathogenesis</vt:lpstr>
      <vt:lpstr>COVID-19 pathogenesis</vt:lpstr>
      <vt:lpstr>PowerPoint Presentation</vt:lpstr>
      <vt:lpstr>VTE risk Feb 2020- March 2021 in COVID-19 patients BMJ 2022;376:e069590 | doi: 10.1136/bmj-2021-069590 </vt:lpstr>
      <vt:lpstr>PowerPoint Presentation</vt:lpstr>
      <vt:lpstr>Lung thromboembolism in COVID-19: two pathologies</vt:lpstr>
      <vt:lpstr>Coagulation &amp; inflammatory markers in our first 66 ICU patients with COVID-19 March/April 2020 Desborough et al. Thrombosis Research</vt:lpstr>
      <vt:lpstr>PowerPoint Presentation</vt:lpstr>
      <vt:lpstr>PowerPoint Presentation</vt:lpstr>
      <vt:lpstr>Immunothrombosis</vt:lpstr>
      <vt:lpstr>PowerPoint Presentation</vt:lpstr>
      <vt:lpstr>Why are D-Dimer levels ↑&amp; prognostic in COVID-19?  Hypothesis: a result of acute lung injury Hunt BJ &amp; Levi M, Brit J Haematol 2020; 190: e133-34</vt:lpstr>
      <vt:lpstr>Pathogenesis of severe COVID-19 coagulopathy</vt:lpstr>
      <vt:lpstr>A comparison of thrombosis rates in patients with severe respiratory failure due to COVID-19 vs. influenza requiring extracorporeal membrane oxygenation Doyle, Hunt,Sanderson, Zhang, Mak, Breen, Camporata, Barrett, Retter Critical Care Medicine 2021 April 5th</vt:lpstr>
      <vt:lpstr>A comparison of thrombosis rates in patients with severe respiratory failure due to COVID-19 vs. influenza requiring extracorporeal membrane oxygenation Doyle, Hunt,Sanderson, Zhang, Mak, Breen, Camporata, Barrett, Retter Critical Care Medicine 2021 April 5th</vt:lpstr>
      <vt:lpstr>PowerPoint Presentation</vt:lpstr>
      <vt:lpstr>PowerPoint Presentation</vt:lpstr>
      <vt:lpstr>Therapeutic vs. prophylactic anticoagulation for patients admitted to hospital with COVID-19 &amp; elevated D-dimer conc (ACTION): an open-label, multicenter RCTr Lopes et al, Lancet 2021; 397: 2253 </vt:lpstr>
      <vt:lpstr>Full dose heparin NOT DOACs clinically beneficial in moderate COVID-19, but not explained by antithrombotic effect, possibly anti-inflammatory effect?</vt:lpstr>
      <vt:lpstr>Aspirin use in the RECOVERY trial Lancet 2022;399:149-51 </vt:lpstr>
      <vt:lpstr>Summary of anticoagulation &amp; antiplatelet agents use in severe COVID-19 August 2022</vt:lpstr>
      <vt:lpstr>PowerPoint Presentation</vt:lpstr>
      <vt:lpstr>PowerPoint Presentation</vt:lpstr>
      <vt:lpstr>Post Vaccine Induced immune Thrombocytopenia &amp; Thrombosis (VITT) cases</vt:lpstr>
      <vt:lpstr>UK Haematology thrombosis experts group for VITT</vt:lpstr>
      <vt:lpstr>PowerPoint Presentation</vt:lpstr>
      <vt:lpstr>Current analysis of first 294 patients</vt:lpstr>
      <vt:lpstr>PowerPoint Presentation</vt:lpstr>
      <vt:lpstr>PowerPoint Presentation</vt:lpstr>
      <vt:lpstr>Better platelet recovery with plasma exchange post VITT taken from Craven B et al. Blood 2022; 139: 2553-2560</vt:lpstr>
      <vt:lpstr>Natural history of PF4 antibodies  Craven et al. Blood 2022; 139: 2553-2560</vt:lpstr>
      <vt:lpstr>Further studies have shown the epitope on platelet factor -4 is different between VITT and HITT </vt:lpstr>
      <vt:lpstr>PowerPoint Presentation</vt:lpstr>
      <vt:lpstr>PowerPoint Presentation</vt:lpstr>
      <vt:lpstr>PowerPoint Presentation</vt:lpstr>
      <vt:lpstr>In summary: thromboinflammation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thrombosis, thromboprophylaxis &amp; coagulopathy</dc:title>
  <dc:creator>Beverley Hunt</dc:creator>
  <cp:lastModifiedBy>Hunt Beverley</cp:lastModifiedBy>
  <cp:revision>319</cp:revision>
  <dcterms:created xsi:type="dcterms:W3CDTF">2020-04-09T08:43:58Z</dcterms:created>
  <dcterms:modified xsi:type="dcterms:W3CDTF">2024-12-19T23:01:23Z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nDIP File ID">
    <vt:lpwstr>a32058a3-4a8f-4854-8dfd-200848a68eed</vt:lpwstr>
  </property>
</Properties>
</file>