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689" r:id="rId2"/>
    <p:sldId id="723" r:id="rId3"/>
    <p:sldId id="724" r:id="rId4"/>
    <p:sldId id="748" r:id="rId5"/>
    <p:sldId id="691" r:id="rId6"/>
    <p:sldId id="749" r:id="rId7"/>
    <p:sldId id="750" r:id="rId8"/>
    <p:sldId id="751" r:id="rId9"/>
    <p:sldId id="752" r:id="rId10"/>
    <p:sldId id="753" r:id="rId11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66"/>
    <a:srgbClr val="FF0F0F"/>
    <a:srgbClr val="969696"/>
    <a:srgbClr val="333333"/>
    <a:srgbClr val="0000FF"/>
    <a:srgbClr val="00FF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4" autoAdjust="0"/>
    <p:restoredTop sz="93484" autoAdjust="0"/>
  </p:normalViewPr>
  <p:slideViewPr>
    <p:cSldViewPr snapToGrid="0">
      <p:cViewPr varScale="1">
        <p:scale>
          <a:sx n="82" d="100"/>
          <a:sy n="82" d="100"/>
        </p:scale>
        <p:origin x="163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4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656"/>
    </p:cViewPr>
  </p:sorterViewPr>
  <p:notesViewPr>
    <p:cSldViewPr snapToGrid="0">
      <p:cViewPr varScale="1">
        <p:scale>
          <a:sx n="48" d="100"/>
          <a:sy n="48" d="100"/>
        </p:scale>
        <p:origin x="-2800" y="-8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436289D1-BEFA-4646-9540-D5A04270C8EB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482FC3-10D7-4489-B709-19F7B28B71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E90CDD6-24F1-4F52-9495-646CA485C85A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9AF5807-CFFC-461B-A1A4-32E9169F35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8251825" y="6424613"/>
            <a:ext cx="892175" cy="517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fld id="{4FCCD9DA-2E62-44FA-BE06-6909AC9DEF35}" type="slidenum">
              <a:rPr lang="ru-RU" altLang="ru-RU" sz="14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pPr eaLnBrk="1" hangingPunct="1">
                <a:defRPr/>
              </a:pPr>
              <a:t>‹#›</a:t>
            </a:fld>
            <a:r>
              <a:rPr lang="en-US" altLang="ru-RU" sz="14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 of 20</a:t>
            </a:r>
            <a:endParaRPr lang="ru-RU" altLang="ru-RU" sz="14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endParaRPr lang="ru-RU" altLang="ru-RU" sz="14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0"/>
            <a:ext cx="9144000" cy="476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" name="Picture 9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7563" y="44450"/>
            <a:ext cx="59848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11188" y="-15875"/>
            <a:ext cx="3981924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b="1" dirty="0" err="1">
                <a:solidFill>
                  <a:schemeClr val="bg1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Keldysh</a:t>
            </a:r>
            <a:r>
              <a:rPr lang="en-US" altLang="ru-RU" sz="1400" b="1" dirty="0">
                <a:solidFill>
                  <a:schemeClr val="bg1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Institute of Applied Mathematics of RAS</a:t>
            </a: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ea typeface="BatangChe" pitchFamily="49" charset="-127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34925" y="44450"/>
            <a:ext cx="576263" cy="36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7" name="Picture 98" descr="keldyshm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44450"/>
            <a:ext cx="5048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4923910" y="188913"/>
            <a:ext cx="3502562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1400" b="1" dirty="0">
                <a:solidFill>
                  <a:schemeClr val="bg1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Computational  </a:t>
            </a:r>
            <a:r>
              <a:rPr lang="en-US" altLang="ru-RU" sz="1400" b="1" dirty="0" err="1">
                <a:solidFill>
                  <a:schemeClr val="bg1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AeroAcoustics</a:t>
            </a:r>
            <a:r>
              <a:rPr lang="en-US" altLang="ru-RU" sz="1400" b="1" baseline="0" dirty="0">
                <a:solidFill>
                  <a:schemeClr val="bg1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Laboratory </a:t>
            </a: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ea typeface="BatangChe" pitchFamily="49" charset="-127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286500"/>
            <a:ext cx="9144000" cy="598488"/>
          </a:xfrm>
          <a:prstGeom prst="rect">
            <a:avLst/>
          </a:prstGeom>
          <a:solidFill>
            <a:srgbClr val="397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3175" y="6254750"/>
            <a:ext cx="9140825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800" b="1" i="0" dirty="0">
                <a:solidFill>
                  <a:schemeClr val="bg1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NORMA Project:</a:t>
            </a:r>
            <a:r>
              <a:rPr lang="en-US" altLang="ru-RU" sz="1800" b="1" i="0" baseline="0" dirty="0">
                <a:solidFill>
                  <a:schemeClr val="bg1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Online Workshop</a:t>
            </a:r>
            <a:endParaRPr lang="en-US" altLang="ru-RU" sz="1800" b="1" i="0" dirty="0">
              <a:solidFill>
                <a:schemeClr val="bg1"/>
              </a:solidFill>
              <a:latin typeface="Times New Roman" pitchFamily="18" charset="0"/>
              <a:ea typeface="BatangChe" pitchFamily="49" charset="-127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altLang="ru-RU" sz="1400" b="1" i="0" dirty="0">
                <a:solidFill>
                  <a:schemeClr val="bg1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February </a:t>
            </a:r>
            <a:r>
              <a:rPr lang="ru-RU" altLang="ru-RU" sz="1400" b="1" i="0" dirty="0">
                <a:solidFill>
                  <a:schemeClr val="bg1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9</a:t>
            </a:r>
            <a:r>
              <a:rPr lang="en-US" altLang="ru-RU" sz="1400" b="1" i="0" dirty="0">
                <a:solidFill>
                  <a:schemeClr val="bg1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, 20</a:t>
            </a:r>
            <a:r>
              <a:rPr lang="ru-RU" altLang="ru-RU" sz="1400" b="1" i="0" dirty="0">
                <a:solidFill>
                  <a:schemeClr val="bg1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2</a:t>
            </a:r>
            <a:r>
              <a:rPr lang="en-US" altLang="ru-RU" sz="1400" b="1" i="0" dirty="0">
                <a:solidFill>
                  <a:schemeClr val="bg1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1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9144000" cy="14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3" name="Picture 98" descr="keldyshm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12725"/>
            <a:ext cx="60483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963" y="142875"/>
            <a:ext cx="482600" cy="2857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 userDrawn="1"/>
        </p:nvSpPr>
        <p:spPr>
          <a:xfrm>
            <a:off x="0" y="6581775"/>
            <a:ext cx="9144000" cy="276225"/>
          </a:xfrm>
          <a:prstGeom prst="rect">
            <a:avLst/>
          </a:prstGeom>
          <a:solidFill>
            <a:srgbClr val="397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i="0" dirty="0">
                <a:solidFill>
                  <a:schemeClr val="bg1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Online Workshop, February 9, 2021</a:t>
            </a:r>
            <a:endParaRPr lang="ru-RU" sz="1600" i="0" dirty="0">
              <a:latin typeface="Times New Roman" pitchFamily="18" charset="0"/>
              <a:ea typeface="BatangChe" pitchFamily="49" charset="-127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47" y="274638"/>
            <a:ext cx="8229307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347" y="1600201"/>
            <a:ext cx="8229307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4" r:id="rId3"/>
    <p:sldLayoutId id="2147484035" r:id="rId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oleObject" Target="../embeddings/oleObject6.bin"/><Relationship Id="rId3" Type="http://schemas.openxmlformats.org/officeDocument/2006/relationships/image" Target="../media/image4.wmf"/><Relationship Id="rId7" Type="http://schemas.openxmlformats.org/officeDocument/2006/relationships/image" Target="../media/image6.wmf"/><Relationship Id="rId12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5.wmf"/><Relationship Id="rId10" Type="http://schemas.openxmlformats.org/officeDocument/2006/relationships/image" Target="../media/image8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3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9.wmf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14.wmf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21.wmf"/><Relationship Id="rId2" Type="http://schemas.openxmlformats.org/officeDocument/2006/relationships/oleObject" Target="../embeddings/oleObject10.bin"/><Relationship Id="rId16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22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16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42875" y="1108420"/>
            <a:ext cx="8858250" cy="254917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4000"/>
              </a:lnSpc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8000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Our Experience on </a:t>
            </a:r>
            <a:br>
              <a:rPr lang="en-US" sz="4000" b="1" dirty="0">
                <a:solidFill>
                  <a:srgbClr val="008000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</a:br>
            <a:r>
              <a:rPr lang="en-US" sz="4000" b="1" dirty="0">
                <a:solidFill>
                  <a:srgbClr val="008000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Immersed Boundary Method </a:t>
            </a:r>
          </a:p>
          <a:p>
            <a:pPr algn="ctr">
              <a:lnSpc>
                <a:spcPct val="114000"/>
              </a:lnSpc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8000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on Unstructured Meshes</a:t>
            </a:r>
            <a:br>
              <a:rPr lang="en-US" sz="3200" b="1" dirty="0">
                <a:solidFill>
                  <a:srgbClr val="008000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</a:br>
            <a:r>
              <a:rPr lang="en-US" sz="800" b="1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 </a:t>
            </a:r>
            <a:br>
              <a:rPr lang="ru-RU" sz="330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</a:br>
            <a:br>
              <a:rPr lang="en-US" sz="3600" dirty="0">
                <a:latin typeface="+mj-lt"/>
                <a:ea typeface="+mj-ea"/>
                <a:cs typeface="+mj-cs"/>
              </a:rPr>
            </a:br>
            <a:endParaRPr lang="ru-RU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3315265" y="3775869"/>
            <a:ext cx="2352204" cy="5000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Natalia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Zhdanova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ea typeface="BatangChe" pitchFamily="49" charset="-127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1149350" y="4913313"/>
            <a:ext cx="6985000" cy="5000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Keldysh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Institute of Applied Mathematics RAS, Moscow, Russia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990600" y="712112"/>
            <a:ext cx="7210425" cy="496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200" b="1" dirty="0">
                <a:solidFill>
                  <a:srgbClr val="008000"/>
                </a:solidFill>
                <a:latin typeface="+mn-lt"/>
                <a:cs typeface="Arial" charset="0"/>
              </a:rPr>
              <a:t>Conclusions</a:t>
            </a:r>
            <a:endParaRPr lang="ru-RU" sz="3200" b="1" dirty="0">
              <a:solidFill>
                <a:srgbClr val="008000"/>
              </a:solidFill>
              <a:latin typeface="+mn-lt"/>
              <a:cs typeface="Arial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0CDD25A-DC36-422C-8F3F-37697618C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10" y="1769581"/>
            <a:ext cx="8038323" cy="30381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dirty="0">
                <a:latin typeface="+mn-lt"/>
                <a:cs typeface="Arial" charset="0"/>
              </a:rPr>
              <a:t>1. </a:t>
            </a:r>
            <a:r>
              <a:rPr lang="en-US" sz="2800" dirty="0">
                <a:solidFill>
                  <a:srgbClr val="008000"/>
                </a:solidFill>
                <a:latin typeface="+mn-lt"/>
                <a:cs typeface="Arial" charset="0"/>
              </a:rPr>
              <a:t>Brinkman penalization: </a:t>
            </a:r>
            <a:r>
              <a:rPr lang="en-US" sz="2800" dirty="0">
                <a:latin typeface="+mn-lt"/>
                <a:cs typeface="Arial" charset="0"/>
              </a:rPr>
              <a:t>subsonic compressible flows, Dirichlet boundary condition.</a:t>
            </a:r>
          </a:p>
          <a:p>
            <a:pPr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dirty="0">
                <a:latin typeface="+mn-lt"/>
                <a:cs typeface="Arial" charset="0"/>
              </a:rPr>
              <a:t>2. </a:t>
            </a:r>
            <a:r>
              <a:rPr lang="en-US" sz="2800" dirty="0">
                <a:solidFill>
                  <a:srgbClr val="008000"/>
                </a:solidFill>
                <a:latin typeface="+mn-lt"/>
                <a:cs typeface="Arial" charset="0"/>
              </a:rPr>
              <a:t>Brinkman penalization with pseudoporous</a:t>
            </a:r>
            <a:r>
              <a:rPr lang="ru-RU" sz="2800" dirty="0">
                <a:solidFill>
                  <a:srgbClr val="008000"/>
                </a:solidFill>
                <a:latin typeface="+mn-lt"/>
                <a:cs typeface="Arial" charset="0"/>
              </a:rPr>
              <a:t> </a:t>
            </a:r>
            <a:r>
              <a:rPr lang="en-US" sz="2800" dirty="0">
                <a:solidFill>
                  <a:srgbClr val="008000"/>
                </a:solidFill>
                <a:latin typeface="+mn-lt"/>
                <a:cs typeface="Arial" charset="0"/>
              </a:rPr>
              <a:t>media model: </a:t>
            </a:r>
            <a:r>
              <a:rPr lang="en-US" sz="2800" dirty="0">
                <a:latin typeface="+mn-lt"/>
                <a:cs typeface="Arial" charset="0"/>
              </a:rPr>
              <a:t>trans- and super- sonic compressible flows, Dirichlet boundary condition.</a:t>
            </a:r>
          </a:p>
          <a:p>
            <a:pPr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dirty="0">
                <a:latin typeface="+mn-lt"/>
                <a:cs typeface="Arial" charset="0"/>
              </a:rPr>
              <a:t>3. </a:t>
            </a:r>
            <a:r>
              <a:rPr lang="en-US" sz="2800" dirty="0">
                <a:solidFill>
                  <a:srgbClr val="008000"/>
                </a:solidFill>
                <a:latin typeface="+mn-lt"/>
                <a:cs typeface="Arial" charset="0"/>
              </a:rPr>
              <a:t>Characteristic based volume penalization</a:t>
            </a:r>
            <a:r>
              <a:rPr lang="en-US" sz="2800" dirty="0">
                <a:latin typeface="+mn-lt"/>
                <a:cs typeface="Arial" charset="0"/>
              </a:rPr>
              <a:t>: compressible flows, Dirichlet and </a:t>
            </a:r>
            <a:r>
              <a:rPr lang="en-US" sz="2800" dirty="0" err="1">
                <a:latin typeface="+mn-lt"/>
                <a:cs typeface="Arial" charset="0"/>
              </a:rPr>
              <a:t>Newmann</a:t>
            </a:r>
            <a:r>
              <a:rPr lang="en-US" sz="2800" dirty="0">
                <a:latin typeface="+mn-lt"/>
                <a:cs typeface="Arial" charset="0"/>
              </a:rPr>
              <a:t> boundary condition.</a:t>
            </a:r>
            <a:endParaRPr lang="ru-RU" sz="2800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620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2232957" y="1547486"/>
            <a:ext cx="6810375" cy="377822"/>
            <a:chOff x="2333625" y="2182816"/>
            <a:chExt cx="6810375" cy="377822"/>
          </a:xfrm>
        </p:grpSpPr>
        <p:grpSp>
          <p:nvGrpSpPr>
            <p:cNvPr id="3" name="Группа 34"/>
            <p:cNvGrpSpPr>
              <a:grpSpLocks/>
            </p:cNvGrpSpPr>
            <p:nvPr/>
          </p:nvGrpSpPr>
          <p:grpSpPr bwMode="auto">
            <a:xfrm>
              <a:off x="5576888" y="2206625"/>
              <a:ext cx="3567112" cy="347663"/>
              <a:chOff x="923882" y="3136896"/>
              <a:chExt cx="3567111" cy="347663"/>
            </a:xfrm>
          </p:grpSpPr>
          <p:graphicFrame>
            <p:nvGraphicFramePr>
              <p:cNvPr id="16" name="Object 26"/>
              <p:cNvGraphicFramePr>
                <a:graphicFrameLocks noChangeAspect="1"/>
              </p:cNvGraphicFramePr>
              <p:nvPr/>
            </p:nvGraphicFramePr>
            <p:xfrm>
              <a:off x="923882" y="3136896"/>
              <a:ext cx="500062" cy="347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" imgW="7924800" imgH="5486400" progId="Equation.DSMT4">
                      <p:embed/>
                    </p:oleObj>
                  </mc:Choice>
                  <mc:Fallback>
                    <p:oleObj name="Equation" r:id="rId2" imgW="7924800" imgH="5486400" progId="Equation.DSMT4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23882" y="3136896"/>
                            <a:ext cx="500062" cy="3476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Text Box 55"/>
              <p:cNvSpPr txBox="1">
                <a:spLocks noChangeArrowheads="1"/>
              </p:cNvSpPr>
              <p:nvPr/>
            </p:nvSpPr>
            <p:spPr bwMode="auto">
              <a:xfrm>
                <a:off x="1358856" y="3136896"/>
                <a:ext cx="3132137" cy="3238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5000" rIns="90000" bIns="45000"/>
              <a:lstStyle/>
              <a:p>
                <a:pPr>
                  <a:buClr>
                    <a:srgbClr val="000000"/>
                  </a:buClr>
                  <a:buSzPct val="58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ru-RU" dirty="0">
                    <a:solidFill>
                      <a:srgbClr val="000000"/>
                    </a:solidFill>
                    <a:latin typeface="+mn-lt"/>
                  </a:rPr>
                  <a:t> - </a:t>
                </a:r>
                <a:r>
                  <a:rPr lang="en-US" dirty="0">
                    <a:solidFill>
                      <a:srgbClr val="000000"/>
                    </a:solidFill>
                    <a:latin typeface="+mn-lt"/>
                  </a:rPr>
                  <a:t>solid body surface</a:t>
                </a:r>
                <a:endParaRPr lang="ru-RU" dirty="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4" name="Группа 33"/>
            <p:cNvGrpSpPr>
              <a:grpSpLocks/>
            </p:cNvGrpSpPr>
            <p:nvPr/>
          </p:nvGrpSpPr>
          <p:grpSpPr bwMode="auto">
            <a:xfrm>
              <a:off x="2333625" y="2182816"/>
              <a:ext cx="3397250" cy="365122"/>
              <a:chOff x="1057227" y="3611568"/>
              <a:chExt cx="3397253" cy="365127"/>
            </a:xfrm>
          </p:grpSpPr>
          <p:graphicFrame>
            <p:nvGraphicFramePr>
              <p:cNvPr id="14" name="Object 28"/>
              <p:cNvGraphicFramePr>
                <a:graphicFrameLocks noChangeAspect="1"/>
              </p:cNvGraphicFramePr>
              <p:nvPr/>
            </p:nvGraphicFramePr>
            <p:xfrm>
              <a:off x="1057227" y="3633790"/>
              <a:ext cx="342900" cy="3429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5486400" imgH="5486400" progId="Equation.DSMT4">
                      <p:embed/>
                    </p:oleObj>
                  </mc:Choice>
                  <mc:Fallback>
                    <p:oleObj name="Equation" r:id="rId4" imgW="5486400" imgH="5486400" progId="Equation.DSMT4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57227" y="3633790"/>
                            <a:ext cx="342900" cy="34290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Text Box 55"/>
              <p:cNvSpPr txBox="1">
                <a:spLocks noChangeArrowheads="1"/>
              </p:cNvSpPr>
              <p:nvPr/>
            </p:nvSpPr>
            <p:spPr bwMode="auto">
              <a:xfrm>
                <a:off x="1322343" y="3611568"/>
                <a:ext cx="3132137" cy="32385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5000" rIns="90000" bIns="45000"/>
              <a:lstStyle/>
              <a:p>
                <a:pPr>
                  <a:buClr>
                    <a:srgbClr val="000000"/>
                  </a:buClr>
                  <a:buSzPct val="58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ru-RU" dirty="0">
                    <a:solidFill>
                      <a:srgbClr val="000000"/>
                    </a:solidFill>
                    <a:latin typeface="+mn-lt"/>
                  </a:rPr>
                  <a:t> - </a:t>
                </a:r>
                <a:r>
                  <a:rPr lang="en-US" dirty="0">
                    <a:solidFill>
                      <a:srgbClr val="000000"/>
                    </a:solidFill>
                    <a:latin typeface="+mn-lt"/>
                  </a:rPr>
                  <a:t>solid body</a:t>
                </a:r>
                <a:endParaRPr lang="ru-RU" dirty="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5" name="Группа 32"/>
            <p:cNvGrpSpPr>
              <a:grpSpLocks/>
            </p:cNvGrpSpPr>
            <p:nvPr/>
          </p:nvGrpSpPr>
          <p:grpSpPr bwMode="auto">
            <a:xfrm>
              <a:off x="3887788" y="2195513"/>
              <a:ext cx="3478212" cy="365125"/>
              <a:chOff x="1122320" y="3976688"/>
              <a:chExt cx="3478212" cy="365125"/>
            </a:xfrm>
          </p:grpSpPr>
          <p:graphicFrame>
            <p:nvGraphicFramePr>
              <p:cNvPr id="12" name="Object 27"/>
              <p:cNvGraphicFramePr>
                <a:graphicFrameLocks noChangeAspect="1"/>
              </p:cNvGraphicFramePr>
              <p:nvPr/>
            </p:nvGraphicFramePr>
            <p:xfrm>
              <a:off x="1122320" y="3976688"/>
              <a:ext cx="346075" cy="365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5486400" imgH="5791200" progId="Equation.DSMT4">
                      <p:embed/>
                    </p:oleObj>
                  </mc:Choice>
                  <mc:Fallback>
                    <p:oleObj name="Equation" r:id="rId6" imgW="5486400" imgH="5791200" progId="Equation.DSMT4">
                      <p:embed/>
                      <p:pic>
                        <p:nvPicPr>
                          <p:cNvPr id="0" name="Picture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22320" y="3976688"/>
                            <a:ext cx="346075" cy="365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Text Box 55"/>
              <p:cNvSpPr txBox="1">
                <a:spLocks noChangeArrowheads="1"/>
              </p:cNvSpPr>
              <p:nvPr/>
            </p:nvSpPr>
            <p:spPr bwMode="auto">
              <a:xfrm>
                <a:off x="1468395" y="3976695"/>
                <a:ext cx="3132137" cy="3238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5000" rIns="90000" bIns="45000"/>
              <a:lstStyle/>
              <a:p>
                <a:pPr>
                  <a:buClr>
                    <a:srgbClr val="000000"/>
                  </a:buClr>
                  <a:buSzPct val="58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ru-RU" dirty="0">
                    <a:solidFill>
                      <a:srgbClr val="000000"/>
                    </a:solidFill>
                    <a:latin typeface="+mn-lt"/>
                  </a:rPr>
                  <a:t>- </a:t>
                </a:r>
                <a:r>
                  <a:rPr lang="en-US" dirty="0">
                    <a:solidFill>
                      <a:srgbClr val="000000"/>
                    </a:solidFill>
                    <a:latin typeface="+mn-lt"/>
                  </a:rPr>
                  <a:t>fluid region</a:t>
                </a:r>
                <a:endParaRPr lang="ru-RU" dirty="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</p:grpSp>
      <p:pic>
        <p:nvPicPr>
          <p:cNvPr id="23" name="Рисунок 24" descr="IBC-regio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208" y="1540042"/>
            <a:ext cx="1951659" cy="181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278613"/>
              </p:ext>
            </p:extLst>
          </p:nvPr>
        </p:nvGraphicFramePr>
        <p:xfrm>
          <a:off x="4910649" y="2021309"/>
          <a:ext cx="4215321" cy="1425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371200" imgH="21945600" progId="Equation.DSMT4">
                  <p:embed/>
                </p:oleObj>
              </mc:Choice>
              <mc:Fallback>
                <p:oleObj name="Equation" r:id="rId9" imgW="74371200" imgH="21945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0649" y="2021309"/>
                        <a:ext cx="4215321" cy="14258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55"/>
          <p:cNvSpPr txBox="1">
            <a:spLocks noChangeArrowheads="1"/>
          </p:cNvSpPr>
          <p:nvPr/>
        </p:nvSpPr>
        <p:spPr bwMode="auto">
          <a:xfrm>
            <a:off x="2168043" y="2590838"/>
            <a:ext cx="2446337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err="1">
                <a:latin typeface="+mn-lt"/>
              </a:rPr>
              <a:t>Dirichlet</a:t>
            </a:r>
            <a:r>
              <a:rPr lang="en-US" b="1" dirty="0">
                <a:latin typeface="+mn-lt"/>
              </a:rPr>
              <a:t> IBVP for NSE</a:t>
            </a:r>
            <a:endParaRPr lang="ru-RU" b="1" dirty="0">
              <a:latin typeface="+mn-lt"/>
            </a:endParaRPr>
          </a:p>
        </p:txBody>
      </p:sp>
      <p:sp>
        <p:nvSpPr>
          <p:cNvPr id="26" name="Text Box 55"/>
          <p:cNvSpPr txBox="1">
            <a:spLocks noChangeArrowheads="1"/>
          </p:cNvSpPr>
          <p:nvPr/>
        </p:nvSpPr>
        <p:spPr bwMode="auto">
          <a:xfrm>
            <a:off x="2140969" y="2229622"/>
            <a:ext cx="2789237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b="1" dirty="0">
                <a:solidFill>
                  <a:srgbClr val="000066"/>
                </a:solidFill>
                <a:latin typeface="+mn-lt"/>
              </a:rPr>
              <a:t>The classical problem setup</a:t>
            </a:r>
            <a:endParaRPr lang="ru-RU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auto">
          <a:xfrm>
            <a:off x="3040063" y="3537577"/>
            <a:ext cx="5651550" cy="39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dirty="0"/>
              <a:t>IBVP is replaced with Cauchy problem for Modified NSE (MNSE)</a:t>
            </a:r>
          </a:p>
        </p:txBody>
      </p:sp>
      <p:grpSp>
        <p:nvGrpSpPr>
          <p:cNvPr id="6" name="Группа 27"/>
          <p:cNvGrpSpPr/>
          <p:nvPr/>
        </p:nvGrpSpPr>
        <p:grpSpPr>
          <a:xfrm>
            <a:off x="104663" y="3451126"/>
            <a:ext cx="8945675" cy="2517140"/>
            <a:chOff x="266588" y="3534410"/>
            <a:chExt cx="8945675" cy="2517140"/>
          </a:xfrm>
        </p:grpSpPr>
        <p:graphicFrame>
          <p:nvGraphicFramePr>
            <p:cNvPr id="29" name="Object 24"/>
            <p:cNvGraphicFramePr>
              <a:graphicFrameLocks noChangeAspect="1"/>
            </p:cNvGraphicFramePr>
            <p:nvPr/>
          </p:nvGraphicFramePr>
          <p:xfrm>
            <a:off x="2955220" y="3962605"/>
            <a:ext cx="6257043" cy="2088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16738400" imgH="34137600" progId="Equation.DSMT4">
                    <p:embed/>
                  </p:oleObj>
                </mc:Choice>
                <mc:Fallback>
                  <p:oleObj name="Equation" r:id="rId11" imgW="116738400" imgH="34137600" progId="Equation.DSMT4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5220" y="3962605"/>
                          <a:ext cx="6257043" cy="20889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00FF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 Box 55"/>
            <p:cNvSpPr txBox="1">
              <a:spLocks noChangeArrowheads="1"/>
            </p:cNvSpPr>
            <p:nvPr/>
          </p:nvSpPr>
          <p:spPr bwMode="auto">
            <a:xfrm>
              <a:off x="266588" y="4838700"/>
              <a:ext cx="2446337" cy="2873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Clr>
                  <a:srgbClr val="000000"/>
                </a:buClr>
                <a:buSzPct val="58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b="1" dirty="0">
                  <a:latin typeface="+mn-lt"/>
                </a:rPr>
                <a:t>Cauchy problem for MNSE</a:t>
              </a:r>
              <a:endParaRPr lang="ru-RU" b="1" dirty="0">
                <a:latin typeface="+mn-lt"/>
              </a:endParaRPr>
            </a:p>
          </p:txBody>
        </p:sp>
        <p:sp>
          <p:nvSpPr>
            <p:cNvPr id="31" name="Text Box 55"/>
            <p:cNvSpPr txBox="1">
              <a:spLocks noChangeArrowheads="1"/>
            </p:cNvSpPr>
            <p:nvPr/>
          </p:nvSpPr>
          <p:spPr bwMode="auto">
            <a:xfrm>
              <a:off x="2891473" y="3534410"/>
              <a:ext cx="4237037" cy="3429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algn="ctr">
                <a:buClr>
                  <a:srgbClr val="000000"/>
                </a:buClr>
                <a:buSzPct val="58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b="1" dirty="0">
                  <a:solidFill>
                    <a:srgbClr val="000066"/>
                  </a:solidFill>
                  <a:latin typeface="+mn-lt"/>
                </a:rPr>
                <a:t>Brinkman penalization method</a:t>
              </a:r>
              <a:endParaRPr lang="ru-RU" sz="2000" b="1" dirty="0">
                <a:solidFill>
                  <a:srgbClr val="000066"/>
                </a:solidFill>
                <a:latin typeface="+mn-lt"/>
              </a:endParaRPr>
            </a:p>
          </p:txBody>
        </p:sp>
      </p:grpSp>
      <p:grpSp>
        <p:nvGrpSpPr>
          <p:cNvPr id="7" name="Группа 31"/>
          <p:cNvGrpSpPr/>
          <p:nvPr/>
        </p:nvGrpSpPr>
        <p:grpSpPr>
          <a:xfrm>
            <a:off x="195847" y="6065146"/>
            <a:ext cx="7281416" cy="419040"/>
            <a:chOff x="292100" y="5788424"/>
            <a:chExt cx="7281416" cy="419040"/>
          </a:xfrm>
        </p:grpSpPr>
        <p:graphicFrame>
          <p:nvGraphicFramePr>
            <p:cNvPr id="33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5447538"/>
                </p:ext>
              </p:extLst>
            </p:nvPr>
          </p:nvGraphicFramePr>
          <p:xfrm>
            <a:off x="3391368" y="5788424"/>
            <a:ext cx="1676160" cy="419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117440" imgH="279360" progId="Equation.DSMT4">
                    <p:embed/>
                  </p:oleObj>
                </mc:Choice>
                <mc:Fallback>
                  <p:oleObj name="Equation" r:id="rId13" imgW="1117440" imgH="279360" progId="Equation.DSMT4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1368" y="5788424"/>
                          <a:ext cx="1676160" cy="4190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92100" y="5821363"/>
              <a:ext cx="2881313" cy="3651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Clr>
                  <a:srgbClr val="000000"/>
                </a:buClr>
                <a:buSzPct val="58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rgbClr val="000000"/>
                  </a:solidFill>
                  <a:latin typeface="+mn-lt"/>
                </a:rPr>
                <a:t>Theoretical solution estimation</a:t>
              </a:r>
              <a:r>
                <a:rPr lang="en-US" sz="1600" dirty="0">
                  <a:solidFill>
                    <a:srgbClr val="000000"/>
                  </a:solidFill>
                </a:rPr>
                <a:t>: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5171545" y="5801395"/>
              <a:ext cx="2401971" cy="3651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Clr>
                  <a:srgbClr val="000000"/>
                </a:buClr>
                <a:buSzPct val="58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dirty="0">
                  <a:solidFill>
                    <a:srgbClr val="000000"/>
                  </a:solidFill>
                  <a:latin typeface="+mn-lt"/>
                </a:rPr>
                <a:t>(</a:t>
              </a:r>
              <a:r>
                <a:rPr lang="en-US" dirty="0" err="1">
                  <a:solidFill>
                    <a:srgbClr val="000000"/>
                  </a:solidFill>
                  <a:latin typeface="+mn-lt"/>
                </a:rPr>
                <a:t>Angot</a:t>
              </a:r>
              <a:r>
                <a:rPr lang="en-US" dirty="0">
                  <a:solidFill>
                    <a:srgbClr val="000000"/>
                  </a:solidFill>
                  <a:latin typeface="+mn-lt"/>
                </a:rPr>
                <a:t>, 1999)</a:t>
              </a:r>
              <a:endParaRPr lang="ru-RU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6" name="Text Box 55"/>
          <p:cNvSpPr txBox="1">
            <a:spLocks noChangeArrowheads="1"/>
          </p:cNvSpPr>
          <p:nvPr/>
        </p:nvSpPr>
        <p:spPr bwMode="auto">
          <a:xfrm>
            <a:off x="2726875" y="1184589"/>
            <a:ext cx="4867458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Incompressible Navier-Stokes Equations  (NSE)</a:t>
            </a:r>
            <a:endParaRPr lang="ru-RU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70544" y="168515"/>
            <a:ext cx="7738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>
              <a:spcAft>
                <a:spcPts val="0"/>
              </a:spcAft>
              <a:buFont typeface="Calibri" pitchFamily="34" charset="0"/>
              <a:buNone/>
            </a:pPr>
            <a:r>
              <a:rPr lang="en-US" alt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IMMERSED BOUNDARY METHOD</a:t>
            </a:r>
          </a:p>
          <a:p>
            <a:pPr marL="342900" indent="-342900" algn="ctr" eaLnBrk="1" hangingPunct="1">
              <a:spcAft>
                <a:spcPts val="0"/>
              </a:spcAft>
              <a:buFont typeface="Calibri" pitchFamily="34" charset="0"/>
              <a:buNone/>
            </a:pPr>
            <a:r>
              <a:rPr lang="en-US" alt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55"/>
          <p:cNvSpPr txBox="1">
            <a:spLocks noChangeArrowheads="1"/>
          </p:cNvSpPr>
          <p:nvPr/>
        </p:nvSpPr>
        <p:spPr bwMode="auto">
          <a:xfrm>
            <a:off x="2607832" y="843442"/>
            <a:ext cx="5064125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>
                <a:solidFill>
                  <a:srgbClr val="000066"/>
                </a:solidFill>
                <a:latin typeface="+mn-lt"/>
              </a:rPr>
              <a:t>Extension to NSE </a:t>
            </a:r>
            <a:r>
              <a:rPr lang="en-US" sz="2000" b="1" dirty="0">
                <a:solidFill>
                  <a:srgbClr val="008000"/>
                </a:solidFill>
                <a:latin typeface="+mn-lt"/>
              </a:rPr>
              <a:t>for compressible flow</a:t>
            </a:r>
            <a:endParaRPr lang="ru-RU" sz="2000" b="1" dirty="0">
              <a:solidFill>
                <a:srgbClr val="008000"/>
              </a:solidFill>
              <a:latin typeface="+mn-lt"/>
            </a:endParaRP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384353"/>
              </p:ext>
            </p:extLst>
          </p:nvPr>
        </p:nvGraphicFramePr>
        <p:xfrm>
          <a:off x="2721187" y="1321432"/>
          <a:ext cx="4269881" cy="168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479760" imgH="1371600" progId="Equation.DSMT4">
                  <p:embed/>
                </p:oleObj>
              </mc:Choice>
              <mc:Fallback>
                <p:oleObj name="Equation" r:id="rId2" imgW="3479760" imgH="1371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1187" y="1321432"/>
                        <a:ext cx="4269881" cy="168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Стрелка углом 32"/>
          <p:cNvSpPr/>
          <p:nvPr/>
        </p:nvSpPr>
        <p:spPr>
          <a:xfrm rot="5400000">
            <a:off x="6636564" y="2120440"/>
            <a:ext cx="1366796" cy="431078"/>
          </a:xfrm>
          <a:prstGeom prst="bent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70544" y="168515"/>
            <a:ext cx="7738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>
              <a:spcAft>
                <a:spcPts val="0"/>
              </a:spcAft>
              <a:buFont typeface="Calibri" pitchFamily="34" charset="0"/>
              <a:buNone/>
            </a:pPr>
            <a:r>
              <a:rPr lang="en-US" alt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IMMERSED BOUNDARY METHOD</a:t>
            </a:r>
          </a:p>
          <a:p>
            <a:pPr marL="342900" indent="-342900" algn="ctr" eaLnBrk="1" hangingPunct="1">
              <a:spcAft>
                <a:spcPts val="0"/>
              </a:spcAft>
              <a:buFont typeface="Calibri" pitchFamily="34" charset="0"/>
              <a:buNone/>
            </a:pPr>
            <a:r>
              <a:rPr lang="en-US" alt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Theory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2D00289-8B02-4A4B-8E4B-EE0D829ED23E}"/>
              </a:ext>
            </a:extLst>
          </p:cNvPr>
          <p:cNvGrpSpPr/>
          <p:nvPr/>
        </p:nvGrpSpPr>
        <p:grpSpPr>
          <a:xfrm>
            <a:off x="5574818" y="3027939"/>
            <a:ext cx="3530700" cy="3396306"/>
            <a:chOff x="5574818" y="3027939"/>
            <a:chExt cx="3530700" cy="3396306"/>
          </a:xfrm>
        </p:grpSpPr>
        <p:sp>
          <p:nvSpPr>
            <p:cNvPr id="29" name="Text Box 55"/>
            <p:cNvSpPr txBox="1">
              <a:spLocks noChangeArrowheads="1"/>
            </p:cNvSpPr>
            <p:nvPr/>
          </p:nvSpPr>
          <p:spPr bwMode="auto">
            <a:xfrm>
              <a:off x="5830455" y="3283094"/>
              <a:ext cx="3019425" cy="568037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algn="ctr">
                <a:spcAft>
                  <a:spcPts val="0"/>
                </a:spcAft>
                <a:buClr>
                  <a:srgbClr val="000000"/>
                </a:buClr>
                <a:buSzPct val="58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600" dirty="0">
                  <a:latin typeface="+mn-lt"/>
                  <a:cs typeface="Arial" charset="0"/>
                </a:rPr>
                <a:t>”Pseudoporous</a:t>
              </a:r>
              <a:r>
                <a:rPr lang="ru-RU" sz="1600" dirty="0">
                  <a:latin typeface="+mn-lt"/>
                </a:rPr>
                <a:t> </a:t>
              </a:r>
              <a:r>
                <a:rPr lang="en-US" sz="1600" dirty="0">
                  <a:latin typeface="+mn-lt"/>
                </a:rPr>
                <a:t>media” model</a:t>
              </a:r>
            </a:p>
            <a:p>
              <a:pPr algn="ctr">
                <a:spcAft>
                  <a:spcPts val="0"/>
                </a:spcAft>
                <a:buClr>
                  <a:srgbClr val="000000"/>
                </a:buClr>
                <a:buSzPct val="58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600" dirty="0">
                  <a:latin typeface="+mn-lt"/>
                </a:rPr>
                <a:t>(in physical variables)</a:t>
              </a:r>
              <a:endParaRPr lang="ru-RU" sz="1600" dirty="0">
                <a:latin typeface="+mn-lt"/>
              </a:endParaRPr>
            </a:p>
          </p:txBody>
        </p:sp>
        <p:sp>
          <p:nvSpPr>
            <p:cNvPr id="31" name="Text Box 55"/>
            <p:cNvSpPr txBox="1">
              <a:spLocks noChangeArrowheads="1"/>
            </p:cNvSpPr>
            <p:nvPr/>
          </p:nvSpPr>
          <p:spPr bwMode="auto">
            <a:xfrm>
              <a:off x="5830455" y="5931004"/>
              <a:ext cx="2406431" cy="493241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Clr>
                  <a:srgbClr val="000000"/>
                </a:buClr>
                <a:buSzPct val="58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ru-RU" sz="1400" dirty="0" err="1">
                  <a:latin typeface="+mn-lt"/>
                </a:rPr>
                <a:t>Liu</a:t>
              </a:r>
              <a:r>
                <a:rPr lang="ru-RU" sz="1400" dirty="0">
                  <a:latin typeface="+mn-lt"/>
                </a:rPr>
                <a:t> </a:t>
              </a:r>
              <a:r>
                <a:rPr lang="en-US" sz="1400" dirty="0">
                  <a:latin typeface="+mn-lt"/>
                </a:rPr>
                <a:t>Q.</a:t>
              </a:r>
              <a:r>
                <a:rPr lang="ru-RU" sz="1400" dirty="0">
                  <a:latin typeface="+mn-lt"/>
                </a:rPr>
                <a:t>, </a:t>
              </a:r>
              <a:r>
                <a:rPr lang="ru-RU" sz="1400" dirty="0" err="1">
                  <a:latin typeface="+mn-lt"/>
                </a:rPr>
                <a:t>Vasilyev</a:t>
              </a:r>
              <a:r>
                <a:rPr lang="ru-RU" sz="1400" dirty="0">
                  <a:latin typeface="+mn-lt"/>
                </a:rPr>
                <a:t> </a:t>
              </a:r>
              <a:r>
                <a:rPr lang="en-US" sz="1400" dirty="0">
                  <a:latin typeface="+mn-lt"/>
                </a:rPr>
                <a:t>O.V. </a:t>
              </a:r>
              <a:r>
                <a:rPr lang="ru-RU" sz="1400" dirty="0">
                  <a:latin typeface="+mn-lt"/>
                </a:rPr>
                <a:t>(JCP,</a:t>
              </a:r>
              <a:r>
                <a:rPr lang="en-US" sz="1400" dirty="0">
                  <a:latin typeface="+mn-lt"/>
                </a:rPr>
                <a:t> 2008)</a:t>
              </a:r>
            </a:p>
            <a:p>
              <a:pPr>
                <a:buClr>
                  <a:srgbClr val="000000"/>
                </a:buClr>
                <a:buSzPct val="58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400" dirty="0">
                  <a:latin typeface="+mn-lt"/>
                </a:rPr>
                <a:t>Komatsu R., et al. (</a:t>
              </a:r>
              <a:r>
                <a:rPr lang="en-US" sz="1400" dirty="0" err="1">
                  <a:latin typeface="+mn-lt"/>
                </a:rPr>
                <a:t>Comp.&amp;Fluids</a:t>
              </a:r>
              <a:r>
                <a:rPr lang="en-US" sz="1400" dirty="0">
                  <a:latin typeface="+mn-lt"/>
                </a:rPr>
                <a:t>, 2016)</a:t>
              </a:r>
              <a:endParaRPr lang="ru-RU" sz="1400" dirty="0">
                <a:latin typeface="+mn-lt"/>
              </a:endParaRPr>
            </a:p>
            <a:p>
              <a:pPr>
                <a:buClr>
                  <a:srgbClr val="000000"/>
                </a:buClr>
                <a:buSzPct val="58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ru-RU" sz="1600" dirty="0"/>
                <a:t> </a:t>
              </a:r>
              <a:endParaRPr lang="ru-RU" dirty="0">
                <a:solidFill>
                  <a:schemeClr val="accent2"/>
                </a:solidFill>
              </a:endParaRPr>
            </a:p>
          </p:txBody>
        </p:sp>
        <p:graphicFrame>
          <p:nvGraphicFramePr>
            <p:cNvPr id="35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1868029"/>
                </p:ext>
              </p:extLst>
            </p:nvPr>
          </p:nvGraphicFramePr>
          <p:xfrm>
            <a:off x="5661385" y="3808517"/>
            <a:ext cx="3357563" cy="2122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895480" imgH="1600200" progId="Equation.DSMT4">
                    <p:embed/>
                  </p:oleObj>
                </mc:Choice>
                <mc:Fallback>
                  <p:oleObj name="Equation" r:id="rId4" imgW="2895480" imgH="1600200" progId="Equation.DSMT4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61385" y="3808517"/>
                          <a:ext cx="3357563" cy="21224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Text Box 55"/>
            <p:cNvSpPr txBox="1">
              <a:spLocks noChangeArrowheads="1"/>
            </p:cNvSpPr>
            <p:nvPr/>
          </p:nvSpPr>
          <p:spPr bwMode="auto">
            <a:xfrm>
              <a:off x="5574818" y="3027939"/>
              <a:ext cx="3530700" cy="287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Clr>
                  <a:srgbClr val="000000"/>
                </a:buClr>
                <a:buSzPct val="58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latin typeface="+mn-lt"/>
                </a:rPr>
                <a:t>For </a:t>
              </a:r>
              <a:r>
                <a:rPr lang="ru-RU" dirty="0">
                  <a:latin typeface="+mn-lt"/>
                </a:rPr>
                <a:t> </a:t>
              </a:r>
              <a:r>
                <a:rPr lang="en-US" b="1" dirty="0">
                  <a:latin typeface="+mn-lt"/>
                </a:rPr>
                <a:t>transonic  </a:t>
              </a:r>
              <a:r>
                <a:rPr lang="en-US" dirty="0">
                  <a:latin typeface="+mn-lt"/>
                </a:rPr>
                <a:t>and</a:t>
              </a:r>
              <a:r>
                <a:rPr lang="en-US" b="1" dirty="0">
                  <a:latin typeface="+mn-lt"/>
                </a:rPr>
                <a:t> supersonic </a:t>
              </a:r>
              <a:r>
                <a:rPr lang="en-US" dirty="0">
                  <a:latin typeface="+mn-lt"/>
                </a:rPr>
                <a:t>flows</a:t>
              </a:r>
              <a:endParaRPr lang="ru-RU" dirty="0">
                <a:solidFill>
                  <a:schemeClr val="accent2"/>
                </a:solidFill>
                <a:latin typeface="+mn-lt"/>
              </a:endParaRPr>
            </a:p>
          </p:txBody>
        </p:sp>
      </p:grpSp>
      <p:sp>
        <p:nvSpPr>
          <p:cNvPr id="32" name="Стрелка углом 31"/>
          <p:cNvSpPr/>
          <p:nvPr/>
        </p:nvSpPr>
        <p:spPr>
          <a:xfrm rot="16200000" flipH="1">
            <a:off x="1718634" y="2241406"/>
            <a:ext cx="1395775" cy="382622"/>
          </a:xfrm>
          <a:prstGeom prst="bentArrow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55BFCFE-57EC-4038-A361-8D279632A720}"/>
              </a:ext>
            </a:extLst>
          </p:cNvPr>
          <p:cNvGrpSpPr/>
          <p:nvPr/>
        </p:nvGrpSpPr>
        <p:grpSpPr>
          <a:xfrm>
            <a:off x="19050" y="3126811"/>
            <a:ext cx="4911725" cy="3080763"/>
            <a:chOff x="19050" y="3126811"/>
            <a:chExt cx="4911725" cy="3080763"/>
          </a:xfrm>
        </p:grpSpPr>
        <p:sp>
          <p:nvSpPr>
            <p:cNvPr id="2067" name="Text Box 55"/>
            <p:cNvSpPr txBox="1">
              <a:spLocks noChangeArrowheads="1"/>
            </p:cNvSpPr>
            <p:nvPr/>
          </p:nvSpPr>
          <p:spPr bwMode="auto">
            <a:xfrm>
              <a:off x="1622840" y="3126811"/>
              <a:ext cx="1455340" cy="379413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algn="ctr">
                <a:buClr>
                  <a:srgbClr val="000000"/>
                </a:buClr>
                <a:buSzPct val="58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b="1" dirty="0">
                  <a:latin typeface="+mn-lt"/>
                </a:rPr>
                <a:t>subsonic</a:t>
              </a:r>
              <a:r>
                <a:rPr lang="en-US" dirty="0">
                  <a:latin typeface="+mn-lt"/>
                </a:rPr>
                <a:t> flows</a:t>
              </a:r>
              <a:endParaRPr lang="ru-RU" b="1" dirty="0">
                <a:latin typeface="+mn-lt"/>
              </a:endParaRPr>
            </a:p>
          </p:txBody>
        </p:sp>
        <p:graphicFrame>
          <p:nvGraphicFramePr>
            <p:cNvPr id="4" name="Объект 3">
              <a:extLst>
                <a:ext uri="{FF2B5EF4-FFF2-40B4-BE49-F238E27FC236}">
                  <a16:creationId xmlns:a16="http://schemas.microsoft.com/office/drawing/2014/main" id="{D311BBDA-C62C-4A88-8BC6-FEDBB0D01D0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4955671"/>
                </p:ext>
              </p:extLst>
            </p:nvPr>
          </p:nvGraphicFramePr>
          <p:xfrm>
            <a:off x="19050" y="3567113"/>
            <a:ext cx="4911725" cy="2143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606480" imgH="1574640" progId="Equation.DSMT4">
                    <p:embed/>
                  </p:oleObj>
                </mc:Choice>
                <mc:Fallback>
                  <p:oleObj name="Equation" r:id="rId6" imgW="3606480" imgH="1574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050" y="3567113"/>
                          <a:ext cx="4911725" cy="2143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55">
              <a:extLst>
                <a:ext uri="{FF2B5EF4-FFF2-40B4-BE49-F238E27FC236}">
                  <a16:creationId xmlns:a16="http://schemas.microsoft.com/office/drawing/2014/main" id="{7B6AEDAB-4C97-4BE3-83E4-2CA7B6E5D9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438" y="5760193"/>
              <a:ext cx="2928038" cy="447381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Clr>
                  <a:srgbClr val="000000"/>
                </a:buClr>
                <a:buSzPct val="58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400" dirty="0" err="1">
                  <a:latin typeface="+mn-lt"/>
                </a:rPr>
                <a:t>Boiron</a:t>
              </a:r>
              <a:r>
                <a:rPr lang="en-US" sz="1400" dirty="0">
                  <a:latin typeface="+mn-lt"/>
                </a:rPr>
                <a:t> O., et al. (</a:t>
              </a:r>
              <a:r>
                <a:rPr lang="en-US" sz="1400" dirty="0" err="1">
                  <a:latin typeface="+mn-lt"/>
                </a:rPr>
                <a:t>Comp.&amp;Fluids</a:t>
              </a:r>
              <a:r>
                <a:rPr lang="en-US" sz="1400" dirty="0">
                  <a:latin typeface="+mn-lt"/>
                </a:rPr>
                <a:t>, 2009)</a:t>
              </a:r>
            </a:p>
            <a:p>
              <a:pPr>
                <a:buClr>
                  <a:srgbClr val="000000"/>
                </a:buClr>
                <a:buSzPct val="58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400" dirty="0" err="1">
                  <a:latin typeface="+mn-lt"/>
                </a:rPr>
                <a:t>Abgrall</a:t>
              </a:r>
              <a:r>
                <a:rPr lang="ru-RU" sz="1400" dirty="0">
                  <a:latin typeface="+mn-lt"/>
                </a:rPr>
                <a:t> </a:t>
              </a:r>
              <a:r>
                <a:rPr lang="en-US" sz="1400" dirty="0">
                  <a:latin typeface="+mn-lt"/>
                </a:rPr>
                <a:t>R.</a:t>
              </a:r>
              <a:r>
                <a:rPr lang="ru-RU" sz="1400" dirty="0">
                  <a:latin typeface="+mn-lt"/>
                </a:rPr>
                <a:t>,</a:t>
              </a:r>
              <a:r>
                <a:rPr lang="en-US" sz="1400" dirty="0">
                  <a:latin typeface="+mn-lt"/>
                </a:rPr>
                <a:t> et al. </a:t>
              </a:r>
              <a:r>
                <a:rPr lang="ru-RU" sz="1400" dirty="0">
                  <a:latin typeface="+mn-lt"/>
                </a:rPr>
                <a:t>(JCP,</a:t>
              </a:r>
              <a:r>
                <a:rPr lang="en-US" sz="1400" dirty="0">
                  <a:latin typeface="+mn-lt"/>
                </a:rPr>
                <a:t> 2014)</a:t>
              </a:r>
              <a:endParaRPr lang="ru-RU" sz="1400" dirty="0">
                <a:latin typeface="+mn-lt"/>
              </a:endParaRPr>
            </a:p>
            <a:p>
              <a:pPr>
                <a:buClr>
                  <a:srgbClr val="000000"/>
                </a:buClr>
                <a:buSzPct val="58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ru-RU" sz="1600" dirty="0"/>
                <a:t> </a:t>
              </a:r>
              <a:endParaRPr lang="ru-RU" dirty="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55"/>
          <p:cNvSpPr txBox="1">
            <a:spLocks noChangeArrowheads="1"/>
          </p:cNvSpPr>
          <p:nvPr/>
        </p:nvSpPr>
        <p:spPr bwMode="auto">
          <a:xfrm>
            <a:off x="1622840" y="843832"/>
            <a:ext cx="5064125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>
                <a:solidFill>
                  <a:srgbClr val="000066"/>
                </a:solidFill>
                <a:latin typeface="+mn-lt"/>
              </a:rPr>
              <a:t>Extension to NSE </a:t>
            </a:r>
            <a:r>
              <a:rPr lang="en-US" sz="2000" b="1" dirty="0">
                <a:solidFill>
                  <a:srgbClr val="008000"/>
                </a:solidFill>
                <a:latin typeface="+mn-lt"/>
              </a:rPr>
              <a:t>for compressible flow and Neumann BC</a:t>
            </a:r>
            <a:endParaRPr lang="ru-RU" sz="20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70544" y="168515"/>
            <a:ext cx="7738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>
              <a:spcAft>
                <a:spcPts val="0"/>
              </a:spcAft>
              <a:buFont typeface="Calibri" pitchFamily="34" charset="0"/>
              <a:buNone/>
            </a:pPr>
            <a:r>
              <a:rPr lang="en-US" alt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IMMERSED BOUNDARY METHOD</a:t>
            </a:r>
          </a:p>
          <a:p>
            <a:pPr marL="342900" indent="-342900" algn="ctr" eaLnBrk="1" hangingPunct="1">
              <a:spcAft>
                <a:spcPts val="0"/>
              </a:spcAft>
              <a:buFont typeface="Calibri" pitchFamily="34" charset="0"/>
              <a:buNone/>
            </a:pPr>
            <a:r>
              <a:rPr lang="en-US" alt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Theory</a:t>
            </a:r>
          </a:p>
        </p:txBody>
      </p:sp>
      <p:sp>
        <p:nvSpPr>
          <p:cNvPr id="29" name="Text Box 55"/>
          <p:cNvSpPr txBox="1">
            <a:spLocks noChangeArrowheads="1"/>
          </p:cNvSpPr>
          <p:nvPr/>
        </p:nvSpPr>
        <p:spPr bwMode="auto">
          <a:xfrm>
            <a:off x="90731" y="2336276"/>
            <a:ext cx="1930571" cy="337100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algn="ctr">
              <a:spcAft>
                <a:spcPts val="0"/>
              </a:spcAft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00" dirty="0">
                <a:latin typeface="+mn-lt"/>
                <a:cs typeface="Arial" charset="0"/>
              </a:rPr>
              <a:t>Relaxation approach:</a:t>
            </a:r>
            <a:endParaRPr lang="en-US" sz="1600" dirty="0">
              <a:latin typeface="+mn-lt"/>
            </a:endParaRPr>
          </a:p>
        </p:txBody>
      </p:sp>
      <p:sp>
        <p:nvSpPr>
          <p:cNvPr id="31" name="Text Box 55"/>
          <p:cNvSpPr txBox="1">
            <a:spLocks noChangeArrowheads="1"/>
          </p:cNvSpPr>
          <p:nvPr/>
        </p:nvSpPr>
        <p:spPr bwMode="auto">
          <a:xfrm>
            <a:off x="2409591" y="1525696"/>
            <a:ext cx="4324815" cy="306323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400" dirty="0">
                <a:latin typeface="+mn-lt"/>
              </a:rPr>
              <a:t>Brown-</a:t>
            </a:r>
            <a:r>
              <a:rPr lang="en-US" sz="1400" dirty="0" err="1">
                <a:latin typeface="+mn-lt"/>
              </a:rPr>
              <a:t>Dymkoski</a:t>
            </a:r>
            <a:r>
              <a:rPr lang="en-US" sz="1400" dirty="0">
                <a:latin typeface="+mn-lt"/>
              </a:rPr>
              <a:t> E., Kasimov N., </a:t>
            </a:r>
            <a:r>
              <a:rPr lang="en-US" sz="1400" dirty="0" err="1">
                <a:latin typeface="+mn-lt"/>
              </a:rPr>
              <a:t>Vasilyev</a:t>
            </a:r>
            <a:r>
              <a:rPr lang="en-US" sz="1400" dirty="0">
                <a:latin typeface="+mn-lt"/>
              </a:rPr>
              <a:t> O.V.  </a:t>
            </a:r>
            <a:r>
              <a:rPr lang="ru-RU" sz="1400" dirty="0">
                <a:latin typeface="+mn-lt"/>
              </a:rPr>
              <a:t>(JCP,</a:t>
            </a:r>
            <a:r>
              <a:rPr lang="en-US" sz="1400" dirty="0">
                <a:latin typeface="+mn-lt"/>
              </a:rPr>
              <a:t> 2014)</a:t>
            </a:r>
          </a:p>
        </p:txBody>
      </p:sp>
      <p:graphicFrame>
        <p:nvGraphicFramePr>
          <p:cNvPr id="35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911267"/>
              </p:ext>
            </p:extLst>
          </p:nvPr>
        </p:nvGraphicFramePr>
        <p:xfrm>
          <a:off x="2006600" y="2242966"/>
          <a:ext cx="2106613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15840" imgH="431640" progId="Equation.DSMT4">
                  <p:embed/>
                </p:oleObj>
              </mc:Choice>
              <mc:Fallback>
                <p:oleObj name="Equation" r:id="rId2" imgW="1815840" imgH="431640" progId="Equation.DSMT4">
                  <p:embed/>
                  <p:pic>
                    <p:nvPicPr>
                      <p:cNvPr id="35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600" y="2242966"/>
                        <a:ext cx="2106613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7" name="Text Box 55"/>
          <p:cNvSpPr txBox="1">
            <a:spLocks noChangeArrowheads="1"/>
          </p:cNvSpPr>
          <p:nvPr/>
        </p:nvSpPr>
        <p:spPr bwMode="auto">
          <a:xfrm>
            <a:off x="2855353" y="1840443"/>
            <a:ext cx="3433289" cy="367878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algn="ctr">
              <a:buClr>
                <a:srgbClr val="000000"/>
              </a:buClr>
              <a:buSzPct val="58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>
                <a:latin typeface="+mn-lt"/>
              </a:rPr>
              <a:t>General treatment to penalization</a:t>
            </a:r>
            <a:endParaRPr lang="ru-RU" b="1" dirty="0">
              <a:latin typeface="+mn-lt"/>
            </a:endParaRPr>
          </a:p>
        </p:txBody>
      </p:sp>
      <p:sp>
        <p:nvSpPr>
          <p:cNvPr id="16" name="Text Box 55">
            <a:extLst>
              <a:ext uri="{FF2B5EF4-FFF2-40B4-BE49-F238E27FC236}">
                <a16:creationId xmlns:a16="http://schemas.microsoft.com/office/drawing/2014/main" id="{0C8CE9C3-60B0-4C21-A543-D42561A88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348" y="1193850"/>
            <a:ext cx="5729303" cy="367878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algn="ctr">
              <a:buClr>
                <a:srgbClr val="000000"/>
              </a:buClr>
              <a:buSzPct val="58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>
                <a:latin typeface="+mn-lt"/>
              </a:rPr>
              <a:t>Characteristic Based Volume Penalization Method (CBVPM)</a:t>
            </a:r>
            <a:endParaRPr lang="ru-RU" b="1" dirty="0">
              <a:latin typeface="+mn-lt"/>
            </a:endParaRPr>
          </a:p>
        </p:txBody>
      </p:sp>
      <p:sp>
        <p:nvSpPr>
          <p:cNvPr id="17" name="Text Box 55">
            <a:extLst>
              <a:ext uri="{FF2B5EF4-FFF2-40B4-BE49-F238E27FC236}">
                <a16:creationId xmlns:a16="http://schemas.microsoft.com/office/drawing/2014/main" id="{C3F1753C-CBF7-4202-B7DD-6C1CDBC4F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31" y="2745465"/>
            <a:ext cx="3325760" cy="583321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>
              <a:spcAft>
                <a:spcPts val="0"/>
              </a:spcAft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00" dirty="0">
                <a:latin typeface="+mn-lt"/>
                <a:cs typeface="Arial" charset="0"/>
              </a:rPr>
              <a:t>Characteristic transport along</a:t>
            </a:r>
            <a:br>
              <a:rPr lang="en-US" sz="1600" dirty="0">
                <a:latin typeface="+mn-lt"/>
                <a:cs typeface="Arial" charset="0"/>
              </a:rPr>
            </a:br>
            <a:r>
              <a:rPr lang="en-US" sz="1600" dirty="0">
                <a:latin typeface="+mn-lt"/>
                <a:cs typeface="Arial" charset="0"/>
              </a:rPr>
              <a:t>the inward normal to the boundary </a:t>
            </a:r>
            <a:r>
              <a:rPr lang="en-US" sz="1600" i="1" dirty="0">
                <a:latin typeface="+mn-lt"/>
                <a:cs typeface="Arial" charset="0"/>
              </a:rPr>
              <a:t>n</a:t>
            </a:r>
            <a:r>
              <a:rPr lang="en-US" sz="1600" dirty="0">
                <a:latin typeface="+mn-lt"/>
                <a:cs typeface="Arial" charset="0"/>
              </a:rPr>
              <a:t>: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905509FE-6A2E-407F-B090-8EAF3BFC53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287625"/>
              </p:ext>
            </p:extLst>
          </p:nvPr>
        </p:nvGraphicFramePr>
        <p:xfrm>
          <a:off x="3437525" y="2755729"/>
          <a:ext cx="2703512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31840" imgH="482400" progId="Equation.DSMT4">
                  <p:embed/>
                </p:oleObj>
              </mc:Choice>
              <mc:Fallback>
                <p:oleObj name="Equation" r:id="rId4" imgW="20318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37525" y="2755729"/>
                        <a:ext cx="2703512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55">
            <a:extLst>
              <a:ext uri="{FF2B5EF4-FFF2-40B4-BE49-F238E27FC236}">
                <a16:creationId xmlns:a16="http://schemas.microsoft.com/office/drawing/2014/main" id="{DC6B4FDC-4698-4F53-ADDB-5F0A28052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75" y="2320423"/>
            <a:ext cx="1437936" cy="337100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algn="ctr">
              <a:spcAft>
                <a:spcPts val="0"/>
              </a:spcAft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00" dirty="0">
                <a:latin typeface="+mn-lt"/>
                <a:cs typeface="Arial" charset="0"/>
              </a:rPr>
              <a:t>for Dirichlet BC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08E0B466-69D8-40AF-AA90-4CD03D69BC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510495"/>
              </p:ext>
            </p:extLst>
          </p:nvPr>
        </p:nvGraphicFramePr>
        <p:xfrm>
          <a:off x="5570538" y="2327104"/>
          <a:ext cx="827087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22080" imgH="279360" progId="Equation.DSMT4">
                  <p:embed/>
                </p:oleObj>
              </mc:Choice>
              <mc:Fallback>
                <p:oleObj name="Equation" r:id="rId6" imgW="6220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70538" y="2327104"/>
                        <a:ext cx="827087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55">
            <a:extLst>
              <a:ext uri="{FF2B5EF4-FFF2-40B4-BE49-F238E27FC236}">
                <a16:creationId xmlns:a16="http://schemas.microsoft.com/office/drawing/2014/main" id="{52153F9E-A5A8-4130-88DD-B276CD83E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581" y="2858199"/>
            <a:ext cx="1593490" cy="337100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algn="ctr">
              <a:spcAft>
                <a:spcPts val="0"/>
              </a:spcAft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00" dirty="0">
                <a:latin typeface="+mn-lt"/>
                <a:cs typeface="Arial" charset="0"/>
              </a:rPr>
              <a:t>for </a:t>
            </a:r>
            <a:r>
              <a:rPr lang="en-US" sz="1600" dirty="0" err="1">
                <a:latin typeface="+mn-lt"/>
                <a:cs typeface="Arial" charset="0"/>
              </a:rPr>
              <a:t>Newmann</a:t>
            </a:r>
            <a:r>
              <a:rPr lang="en-US" sz="1600" dirty="0">
                <a:latin typeface="+mn-lt"/>
                <a:cs typeface="Arial" charset="0"/>
              </a:rPr>
              <a:t> BC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85D633B-0626-4306-963A-F4B5C88F07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746424"/>
              </p:ext>
            </p:extLst>
          </p:nvPr>
        </p:nvGraphicFramePr>
        <p:xfrm>
          <a:off x="7683071" y="2711778"/>
          <a:ext cx="996950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49160" imgH="507960" progId="Equation.DSMT4">
                  <p:embed/>
                </p:oleObj>
              </mc:Choice>
              <mc:Fallback>
                <p:oleObj name="Equation" r:id="rId8" imgW="749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83071" y="2711778"/>
                        <a:ext cx="996950" cy="67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55">
            <a:extLst>
              <a:ext uri="{FF2B5EF4-FFF2-40B4-BE49-F238E27FC236}">
                <a16:creationId xmlns:a16="http://schemas.microsoft.com/office/drawing/2014/main" id="{CD414A72-DFC2-4AFF-B438-296D3B655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2520" y="3623849"/>
            <a:ext cx="2358957" cy="367878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algn="ctr">
              <a:buClr>
                <a:srgbClr val="000000"/>
              </a:buClr>
              <a:buSzPct val="58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>
                <a:latin typeface="+mn-lt"/>
              </a:rPr>
              <a:t>Implementation to NSE</a:t>
            </a:r>
            <a:endParaRPr lang="ru-RU" b="1" dirty="0">
              <a:latin typeface="+mn-lt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83273746-AA18-4478-B58E-5819601B5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31" y="4030473"/>
            <a:ext cx="4393167" cy="583321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>
              <a:spcAft>
                <a:spcPts val="0"/>
              </a:spcAft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00" dirty="0">
                <a:latin typeface="+mn-lt"/>
                <a:cs typeface="Arial" charset="0"/>
              </a:rPr>
              <a:t>Adiabatic wall</a:t>
            </a:r>
            <a:br>
              <a:rPr lang="en-US" sz="1600" dirty="0">
                <a:latin typeface="+mn-lt"/>
                <a:cs typeface="Arial" charset="0"/>
              </a:rPr>
            </a:br>
            <a:r>
              <a:rPr lang="en-US" sz="1600" dirty="0">
                <a:latin typeface="+mn-lt"/>
                <a:cs typeface="Arial" charset="0"/>
              </a:rPr>
              <a:t>(modification of specific internal energy equation):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66F7983D-FEBC-4BED-8AD6-E6BD7D37F1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992319"/>
              </p:ext>
            </p:extLst>
          </p:nvPr>
        </p:nvGraphicFramePr>
        <p:xfrm>
          <a:off x="4695386" y="4030473"/>
          <a:ext cx="2111029" cy="574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87240" imgH="431640" progId="Equation.DSMT4">
                  <p:embed/>
                </p:oleObj>
              </mc:Choice>
              <mc:Fallback>
                <p:oleObj name="Equation" r:id="rId10" imgW="15872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95386" y="4030473"/>
                        <a:ext cx="2111029" cy="574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55">
            <a:extLst>
              <a:ext uri="{FF2B5EF4-FFF2-40B4-BE49-F238E27FC236}">
                <a16:creationId xmlns:a16="http://schemas.microsoft.com/office/drawing/2014/main" id="{DA357C55-5D7A-4582-ABDC-3857A0AD0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57" y="4778749"/>
            <a:ext cx="3303190" cy="583321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>
              <a:spcAft>
                <a:spcPts val="0"/>
              </a:spcAft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00" dirty="0">
                <a:latin typeface="+mn-lt"/>
                <a:cs typeface="Arial" charset="0"/>
              </a:rPr>
              <a:t>Artificial BC on the wall for density</a:t>
            </a:r>
            <a:br>
              <a:rPr lang="en-US" sz="1600" dirty="0">
                <a:latin typeface="+mn-lt"/>
                <a:cs typeface="Arial" charset="0"/>
              </a:rPr>
            </a:br>
            <a:r>
              <a:rPr lang="en-US" sz="1600" dirty="0">
                <a:latin typeface="+mn-lt"/>
                <a:cs typeface="Arial" charset="0"/>
              </a:rPr>
              <a:t>(modification of continuity equation):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2A0C75C8-CA25-4751-A742-5F62BF7E71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255358"/>
              </p:ext>
            </p:extLst>
          </p:nvPr>
        </p:nvGraphicFramePr>
        <p:xfrm>
          <a:off x="4698745" y="4720720"/>
          <a:ext cx="265271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93680" imgH="482400" progId="Equation.DSMT4">
                  <p:embed/>
                </p:oleObj>
              </mc:Choice>
              <mc:Fallback>
                <p:oleObj name="Equation" r:id="rId12" imgW="19936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698745" y="4720720"/>
                        <a:ext cx="2652713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A0669B71-9FD0-4EC5-9F1F-2366DEB40C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829048"/>
              </p:ext>
            </p:extLst>
          </p:nvPr>
        </p:nvGraphicFramePr>
        <p:xfrm>
          <a:off x="1407157" y="4044811"/>
          <a:ext cx="1182687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88840" imgH="279360" progId="Equation.DSMT4">
                  <p:embed/>
                </p:oleObj>
              </mc:Choice>
              <mc:Fallback>
                <p:oleObj name="Equation" r:id="rId14" imgW="8888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07157" y="4044811"/>
                        <a:ext cx="1182687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401A1EE5-3EEC-428B-BBD8-794E025C7A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311970"/>
              </p:ext>
            </p:extLst>
          </p:nvPr>
        </p:nvGraphicFramePr>
        <p:xfrm>
          <a:off x="3087249" y="4805908"/>
          <a:ext cx="126682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52200" imgH="279360" progId="Equation.DSMT4">
                  <p:embed/>
                </p:oleObj>
              </mc:Choice>
              <mc:Fallback>
                <p:oleObj name="Equation" r:id="rId16" imgW="9522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087249" y="4805908"/>
                        <a:ext cx="126682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 Box 55">
            <a:extLst>
              <a:ext uri="{FF2B5EF4-FFF2-40B4-BE49-F238E27FC236}">
                <a16:creationId xmlns:a16="http://schemas.microsoft.com/office/drawing/2014/main" id="{7FE30E88-A552-4DC9-A4B3-B3DA3CE2F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86" y="5495600"/>
            <a:ext cx="5098617" cy="337100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>
              <a:spcAft>
                <a:spcPts val="0"/>
              </a:spcAft>
              <a:buClr>
                <a:srgbClr val="000000"/>
              </a:buClr>
              <a:buSzPct val="58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00" dirty="0">
                <a:latin typeface="+mn-lt"/>
                <a:cs typeface="Arial" charset="0"/>
              </a:rPr>
              <a:t>An additional equation </a:t>
            </a:r>
            <a:r>
              <a:rPr lang="ru-RU" sz="1600" dirty="0">
                <a:latin typeface="+mn-lt"/>
                <a:cs typeface="Arial" charset="0"/>
              </a:rPr>
              <a:t>(</a:t>
            </a:r>
            <a:r>
              <a:rPr lang="en-US" sz="1600" dirty="0">
                <a:latin typeface="+mn-lt"/>
                <a:cs typeface="Arial" charset="0"/>
              </a:rPr>
              <a:t>to NSE</a:t>
            </a:r>
            <a:r>
              <a:rPr lang="ru-RU" sz="1600" dirty="0">
                <a:latin typeface="+mn-lt"/>
                <a:cs typeface="Arial" charset="0"/>
              </a:rPr>
              <a:t>)</a:t>
            </a:r>
            <a:r>
              <a:rPr lang="en-US" sz="1600" dirty="0">
                <a:latin typeface="+mn-lt"/>
                <a:cs typeface="Arial" charset="0"/>
              </a:rPr>
              <a:t> is needed to determine</a:t>
            </a:r>
            <a:r>
              <a:rPr lang="ru-RU" sz="1600" dirty="0">
                <a:latin typeface="+mn-lt"/>
                <a:cs typeface="Arial" charset="0"/>
              </a:rPr>
              <a:t> </a:t>
            </a:r>
            <a:r>
              <a:rPr lang="ru-RU" sz="1600" dirty="0">
                <a:latin typeface="+mn-lt"/>
                <a:cs typeface="Arial" charset="0"/>
                <a:sym typeface="Symbol" panose="05050102010706020507" pitchFamily="18" charset="2"/>
              </a:rPr>
              <a:t></a:t>
            </a:r>
            <a:r>
              <a:rPr lang="en-US" sz="1600" dirty="0">
                <a:latin typeface="+mn-lt"/>
                <a:cs typeface="Arial" charset="0"/>
                <a:sym typeface="Symbol" panose="05050102010706020507" pitchFamily="18" charset="2"/>
              </a:rPr>
              <a:t>: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D7EEC790-DD50-4B2E-BE78-ABE71D22FE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45342"/>
              </p:ext>
            </p:extLst>
          </p:nvPr>
        </p:nvGraphicFramePr>
        <p:xfrm>
          <a:off x="5128419" y="5416235"/>
          <a:ext cx="1166812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76240" imgH="431640" progId="Equation.DSMT4">
                  <p:embed/>
                </p:oleObj>
              </mc:Choice>
              <mc:Fallback>
                <p:oleObj name="Equation" r:id="rId18" imgW="8762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128419" y="5416235"/>
                        <a:ext cx="1166812" cy="5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3036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990600" y="712112"/>
            <a:ext cx="7210425" cy="496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200" b="1" dirty="0">
                <a:solidFill>
                  <a:srgbClr val="008000"/>
                </a:solidFill>
                <a:latin typeface="+mn-lt"/>
                <a:cs typeface="Arial" charset="0"/>
              </a:rPr>
              <a:t>Test Problems</a:t>
            </a:r>
            <a:endParaRPr lang="ru-RU" sz="3200" b="1" dirty="0">
              <a:solidFill>
                <a:srgbClr val="008000"/>
              </a:solidFill>
              <a:latin typeface="+mn-lt"/>
              <a:cs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90600" y="1544640"/>
            <a:ext cx="7800975" cy="30326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14375" lvl="1" indent="-352425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dirty="0">
                <a:solidFill>
                  <a:srgbClr val="008000"/>
                </a:solidFill>
                <a:latin typeface="Calibri"/>
                <a:cs typeface="Arial" charset="0"/>
              </a:rPr>
              <a:t>Turbulent flow over a 3D circular cylinder at Re=3900</a:t>
            </a:r>
          </a:p>
          <a:p>
            <a:pPr marL="714375" lvl="1" indent="-352425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dirty="0">
                <a:solidFill>
                  <a:srgbClr val="008000"/>
                </a:solidFill>
                <a:latin typeface="Calibri"/>
                <a:cs typeface="Arial" charset="0"/>
              </a:rPr>
              <a:t>Flow induced by forced oscillations of a 2D cylinder at Re=100</a:t>
            </a:r>
          </a:p>
          <a:p>
            <a:pPr marL="714375" lvl="1" indent="-352425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dirty="0">
                <a:solidFill>
                  <a:srgbClr val="008000"/>
                </a:solidFill>
                <a:latin typeface="Calibri"/>
                <a:cs typeface="Arial" charset="0"/>
              </a:rPr>
              <a:t>In-line moving sphere</a:t>
            </a:r>
          </a:p>
          <a:p>
            <a:pPr marL="714375" lvl="1" indent="-352425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dirty="0">
                <a:solidFill>
                  <a:srgbClr val="008000"/>
                </a:solidFill>
                <a:latin typeface="Calibri"/>
                <a:cs typeface="Arial" charset="0"/>
              </a:rPr>
              <a:t>Flow over an oscillating 2D cylinder at Re=100</a:t>
            </a:r>
          </a:p>
          <a:p>
            <a:pPr marL="714375" lvl="1" indent="-352425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dirty="0">
                <a:solidFill>
                  <a:srgbClr val="008000"/>
                </a:solidFill>
                <a:latin typeface="Calibri"/>
                <a:cs typeface="Arial" charset="0"/>
              </a:rPr>
              <a:t>Pitching and plunging airfoil at Re=20000</a:t>
            </a:r>
          </a:p>
          <a:p>
            <a:pPr marL="714375" lvl="1" indent="-352425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dirty="0">
                <a:solidFill>
                  <a:srgbClr val="008000"/>
                </a:solidFill>
                <a:latin typeface="Calibri"/>
                <a:cs typeface="Arial" charset="0"/>
              </a:rPr>
              <a:t>Sound Generated in Flow Past a Oscillating Circular Cylinder</a:t>
            </a:r>
          </a:p>
          <a:p>
            <a:pPr marL="714375" lvl="1" indent="-352425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dirty="0">
                <a:solidFill>
                  <a:srgbClr val="008000"/>
                </a:solidFill>
                <a:latin typeface="Calibri"/>
                <a:cs typeface="Arial" charset="0"/>
              </a:rPr>
              <a:t>Acoustic Scattering on 2D Cylinder</a:t>
            </a:r>
          </a:p>
          <a:p>
            <a:pPr marL="714375" lvl="1" indent="-352425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dirty="0">
                <a:solidFill>
                  <a:srgbClr val="008000"/>
                </a:solidFill>
                <a:latin typeface="Calibri"/>
                <a:cs typeface="Arial" charset="0"/>
              </a:rPr>
              <a:t>Acoustic Scattering on Sphere</a:t>
            </a:r>
          </a:p>
          <a:p>
            <a:pPr marL="971550" lvl="1" indent="-514350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000" b="1" dirty="0">
              <a:solidFill>
                <a:srgbClr val="000066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035868" y="2848730"/>
            <a:ext cx="7210425" cy="496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200" b="1" dirty="0">
                <a:solidFill>
                  <a:srgbClr val="008000"/>
                </a:solidFill>
                <a:latin typeface="+mn-lt"/>
                <a:cs typeface="Arial" charset="0"/>
              </a:rPr>
              <a:t>Some Numerical Results</a:t>
            </a:r>
            <a:endParaRPr lang="ru-RU" sz="3200" b="1" dirty="0">
              <a:solidFill>
                <a:srgbClr val="008000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64431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here">
            <a:hlinkClick r:id="" action="ppaction://media"/>
            <a:extLst>
              <a:ext uri="{FF2B5EF4-FFF2-40B4-BE49-F238E27FC236}">
                <a16:creationId xmlns:a16="http://schemas.microsoft.com/office/drawing/2014/main" id="{4EF80843-D3AE-45ED-8A28-634E72869F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09449" y="3892990"/>
            <a:ext cx="4615760" cy="2596365"/>
          </a:xfrm>
          <a:prstGeom prst="rect">
            <a:avLst/>
          </a:prstGeom>
        </p:spPr>
      </p:pic>
      <p:pic>
        <p:nvPicPr>
          <p:cNvPr id="4" name="roof_on_fire">
            <a:hlinkClick r:id="" action="ppaction://media"/>
            <a:extLst>
              <a:ext uri="{FF2B5EF4-FFF2-40B4-BE49-F238E27FC236}">
                <a16:creationId xmlns:a16="http://schemas.microsoft.com/office/drawing/2014/main" id="{FCCAB6D3-112A-41E5-ADA5-54F235BF1C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124" y="2480650"/>
            <a:ext cx="4008705" cy="400870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75B9C6-EBBF-4C17-A41E-70F33F8B4B07}"/>
              </a:ext>
            </a:extLst>
          </p:cNvPr>
          <p:cNvSpPr/>
          <p:nvPr/>
        </p:nvSpPr>
        <p:spPr>
          <a:xfrm>
            <a:off x="1270544" y="168515"/>
            <a:ext cx="7738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>
              <a:spcAft>
                <a:spcPts val="0"/>
              </a:spcAft>
              <a:buFont typeface="Calibri" pitchFamily="34" charset="0"/>
              <a:buNone/>
            </a:pPr>
            <a:r>
              <a:rPr lang="en-US" alt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NUMERICAL RESULTS</a:t>
            </a:r>
          </a:p>
          <a:p>
            <a:pPr marL="342900" indent="-342900" algn="ctr" eaLnBrk="1" hangingPunct="1">
              <a:spcAft>
                <a:spcPts val="0"/>
              </a:spcAft>
            </a:pPr>
            <a:r>
              <a:rPr lang="en-US" alt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Moving Bodies</a:t>
            </a:r>
            <a:r>
              <a:rPr lang="en-US" alt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 Box 55">
            <a:extLst>
              <a:ext uri="{FF2B5EF4-FFF2-40B4-BE49-F238E27FC236}">
                <a16:creationId xmlns:a16="http://schemas.microsoft.com/office/drawing/2014/main" id="{D3FCDBB6-CF70-40F6-B42F-C09B5C6BF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836" y="3572735"/>
            <a:ext cx="4633040" cy="317992"/>
          </a:xfrm>
          <a:prstGeom prst="rect">
            <a:avLst/>
          </a:prstGeom>
          <a:noFill/>
          <a:ln w="6350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algn="ctr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Flow induced by forced oscillations of a sphere</a:t>
            </a:r>
            <a:endParaRPr lang="ru-RU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2599F-A2F0-4D07-BC13-32E7310E530A}"/>
              </a:ext>
            </a:extLst>
          </p:cNvPr>
          <p:cNvSpPr txBox="1"/>
          <p:nvPr/>
        </p:nvSpPr>
        <p:spPr>
          <a:xfrm>
            <a:off x="811452" y="2027319"/>
            <a:ext cx="2779414" cy="31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latin typeface="Calibri"/>
                <a:cs typeface="Arial" charset="0"/>
              </a:rPr>
              <a:t>Pitching and plunging airfoil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ylForce">
            <a:hlinkClick r:id="" action="ppaction://media"/>
            <a:extLst>
              <a:ext uri="{FF2B5EF4-FFF2-40B4-BE49-F238E27FC236}">
                <a16:creationId xmlns:a16="http://schemas.microsoft.com/office/drawing/2014/main" id="{DF724EBB-0E91-48C7-A3A8-D1B561244BE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4673" y="856701"/>
            <a:ext cx="3612333" cy="27092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E292AC-2221-4D22-8BD7-004E56604F33}"/>
              </a:ext>
            </a:extLst>
          </p:cNvPr>
          <p:cNvSpPr txBox="1"/>
          <p:nvPr/>
        </p:nvSpPr>
        <p:spPr>
          <a:xfrm>
            <a:off x="1539976" y="931755"/>
            <a:ext cx="322214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latin typeface="Calibri"/>
                <a:cs typeface="Arial" charset="0"/>
              </a:rPr>
              <a:t>Flow over an oscillating cylinder</a:t>
            </a:r>
            <a:br>
              <a:rPr lang="ru-RU" dirty="0">
                <a:latin typeface="Calibri"/>
                <a:cs typeface="Arial" charset="0"/>
              </a:rPr>
            </a:br>
            <a:r>
              <a:rPr lang="en-US" dirty="0">
                <a:latin typeface="Calibri"/>
                <a:cs typeface="Arial" charset="0"/>
              </a:rPr>
              <a:t>y(t) = F(C</a:t>
            </a:r>
            <a:r>
              <a:rPr lang="en-US" baseline="-25000" dirty="0">
                <a:latin typeface="Calibri"/>
                <a:cs typeface="Arial" charset="0"/>
              </a:rPr>
              <a:t>D</a:t>
            </a:r>
            <a:r>
              <a:rPr lang="en-US" dirty="0">
                <a:latin typeface="Calibri"/>
                <a:cs typeface="Arial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98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75B9C6-EBBF-4C17-A41E-70F33F8B4B07}"/>
              </a:ext>
            </a:extLst>
          </p:cNvPr>
          <p:cNvSpPr/>
          <p:nvPr/>
        </p:nvSpPr>
        <p:spPr>
          <a:xfrm>
            <a:off x="1270544" y="168515"/>
            <a:ext cx="7738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>
              <a:spcAft>
                <a:spcPts val="0"/>
              </a:spcAft>
              <a:buFont typeface="Calibri" pitchFamily="34" charset="0"/>
              <a:buNone/>
            </a:pPr>
            <a:r>
              <a:rPr lang="en-US" alt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NUMERICAL RESULTS</a:t>
            </a:r>
          </a:p>
          <a:p>
            <a:pPr marL="342900" indent="-342900" algn="ctr" eaLnBrk="1" hangingPunct="1">
              <a:spcAft>
                <a:spcPts val="0"/>
              </a:spcAft>
            </a:pPr>
            <a:r>
              <a:rPr lang="en-US" alt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Moving Bodies</a:t>
            </a:r>
            <a:r>
              <a:rPr lang="en-US" alt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Рисунок 10" descr="nonreflBC.png">
            <a:extLst>
              <a:ext uri="{FF2B5EF4-FFF2-40B4-BE49-F238E27FC236}">
                <a16:creationId xmlns:a16="http://schemas.microsoft.com/office/drawing/2014/main" id="{B13FB869-42A0-4E86-A335-8768F086B5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951" y="1882963"/>
            <a:ext cx="3044638" cy="3662630"/>
          </a:xfrm>
          <a:prstGeom prst="rect">
            <a:avLst/>
          </a:prstGeom>
        </p:spPr>
      </p:pic>
      <p:pic>
        <p:nvPicPr>
          <p:cNvPr id="12" name="Рисунок 11" descr="directivity_new.png.png">
            <a:extLst>
              <a:ext uri="{FF2B5EF4-FFF2-40B4-BE49-F238E27FC236}">
                <a16:creationId xmlns:a16="http://schemas.microsoft.com/office/drawing/2014/main" id="{864D0E3D-D915-4F7C-B0C3-29312CA911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495" y="1915148"/>
            <a:ext cx="5046883" cy="3593048"/>
          </a:xfrm>
          <a:prstGeom prst="rect">
            <a:avLst/>
          </a:prstGeom>
        </p:spPr>
      </p:pic>
      <p:sp>
        <p:nvSpPr>
          <p:cNvPr id="14" name="Text Box 55">
            <a:extLst>
              <a:ext uri="{FF2B5EF4-FFF2-40B4-BE49-F238E27FC236}">
                <a16:creationId xmlns:a16="http://schemas.microsoft.com/office/drawing/2014/main" id="{9B994972-8ACA-4C46-A8C0-73019F746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39" y="5730863"/>
            <a:ext cx="3389853" cy="295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buClr>
                <a:srgbClr val="000000"/>
              </a:buClr>
              <a:buSzPct val="58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>
                <a:latin typeface="+mn-lt"/>
              </a:rPr>
              <a:t>Distribution of pressure pulsations p’</a:t>
            </a:r>
            <a:endParaRPr lang="ru-RU" sz="1400" dirty="0">
              <a:latin typeface="+mn-lt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A744C3A-8CBC-445D-ACC4-C827966B0FE0}"/>
              </a:ext>
            </a:extLst>
          </p:cNvPr>
          <p:cNvGrpSpPr/>
          <p:nvPr/>
        </p:nvGrpSpPr>
        <p:grpSpPr>
          <a:xfrm>
            <a:off x="4700832" y="5671947"/>
            <a:ext cx="4164751" cy="431191"/>
            <a:chOff x="4700832" y="5188905"/>
            <a:chExt cx="4164751" cy="431191"/>
          </a:xfrm>
        </p:grpSpPr>
        <p:sp>
          <p:nvSpPr>
            <p:cNvPr id="16" name="Text Box 55">
              <a:extLst>
                <a:ext uri="{FF2B5EF4-FFF2-40B4-BE49-F238E27FC236}">
                  <a16:creationId xmlns:a16="http://schemas.microsoft.com/office/drawing/2014/main" id="{06D46C7D-86B7-4673-9B0F-438608DFB0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0832" y="5278840"/>
              <a:ext cx="3389853" cy="2952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Clr>
                  <a:srgbClr val="000000"/>
                </a:buClr>
                <a:buSzPct val="58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dirty="0">
                  <a:latin typeface="+mn-lt"/>
                </a:rPr>
                <a:t>Directivity of sound at R = 80</a:t>
              </a:r>
              <a:r>
                <a:rPr lang="en-US" sz="1200" dirty="0"/>
                <a:t>: </a:t>
              </a:r>
              <a:endParaRPr lang="ru-RU" sz="1200" dirty="0"/>
            </a:p>
          </p:txBody>
        </p:sp>
        <p:graphicFrame>
          <p:nvGraphicFramePr>
            <p:cNvPr id="17" name="Object 6">
              <a:extLst>
                <a:ext uri="{FF2B5EF4-FFF2-40B4-BE49-F238E27FC236}">
                  <a16:creationId xmlns:a16="http://schemas.microsoft.com/office/drawing/2014/main" id="{AE771483-A100-47FF-AE23-5A09E27CE4D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63449" y="5188905"/>
            <a:ext cx="1902134" cy="431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739900" imgH="342900" progId="Equation.DSMT4">
                    <p:embed/>
                  </p:oleObj>
                </mc:Choice>
                <mc:Fallback>
                  <p:oleObj name="Equation" r:id="rId4" imgW="1739900" imgH="342900" progId="Equation.DSMT4">
                    <p:embed/>
                    <p:pic>
                      <p:nvPicPr>
                        <p:cNvPr id="25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63449" y="5188905"/>
                          <a:ext cx="1902134" cy="4311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00FF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9863996-2F24-4E27-ABD1-B0C08B9D4857}"/>
              </a:ext>
            </a:extLst>
          </p:cNvPr>
          <p:cNvSpPr txBox="1"/>
          <p:nvPr/>
        </p:nvSpPr>
        <p:spPr>
          <a:xfrm>
            <a:off x="1708778" y="1072434"/>
            <a:ext cx="5984107" cy="31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49263" eaLnBrk="1" hangingPunct="1">
              <a:lnSpc>
                <a:spcPct val="80000"/>
              </a:lnSpc>
              <a:spcBef>
                <a:spcPts val="7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latin typeface="Calibri"/>
                <a:cs typeface="Arial" charset="0"/>
              </a:rPr>
              <a:t>Sound generated in flow past a oscillating circular cylinder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44903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75B9C6-EBBF-4C17-A41E-70F33F8B4B07}"/>
              </a:ext>
            </a:extLst>
          </p:cNvPr>
          <p:cNvSpPr/>
          <p:nvPr/>
        </p:nvSpPr>
        <p:spPr>
          <a:xfrm>
            <a:off x="1270544" y="168515"/>
            <a:ext cx="7738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>
              <a:spcAft>
                <a:spcPts val="0"/>
              </a:spcAft>
              <a:buFont typeface="Calibri" pitchFamily="34" charset="0"/>
              <a:buNone/>
            </a:pPr>
            <a:r>
              <a:rPr lang="en-US" alt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NUMERICAL RESULTS</a:t>
            </a:r>
          </a:p>
          <a:p>
            <a:pPr marL="342900" indent="-342900" algn="ctr" eaLnBrk="1" hangingPunct="1">
              <a:spcAft>
                <a:spcPts val="0"/>
              </a:spcAft>
            </a:pPr>
            <a:r>
              <a:rPr lang="en-US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Acoustic wave reflection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F8D5E523-7A12-4E5A-8B4E-D40C4043C5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958916"/>
              </p:ext>
            </p:extLst>
          </p:nvPr>
        </p:nvGraphicFramePr>
        <p:xfrm>
          <a:off x="4572000" y="1512714"/>
          <a:ext cx="4039601" cy="107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49560" imgH="1054080" progId="Equation.DSMT4">
                  <p:embed/>
                </p:oleObj>
              </mc:Choice>
              <mc:Fallback>
                <p:oleObj name="Equation" r:id="rId2" imgW="3949560" imgH="1054080" progId="Equation.DSMT4">
                  <p:embed/>
                  <p:pic>
                    <p:nvPicPr>
                      <p:cNvPr id="24" name="Объект 23">
                        <a:extLst>
                          <a:ext uri="{FF2B5EF4-FFF2-40B4-BE49-F238E27FC236}">
                            <a16:creationId xmlns:a16="http://schemas.microsoft.com/office/drawing/2014/main" id="{4B05BEB3-3071-4B00-B5E9-A803B8D308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0" y="1512714"/>
                        <a:ext cx="4039601" cy="1079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8B52600-1E48-4DE7-86DA-4E123895F581}"/>
              </a:ext>
            </a:extLst>
          </p:cNvPr>
          <p:cNvSpPr txBox="1"/>
          <p:nvPr/>
        </p:nvSpPr>
        <p:spPr>
          <a:xfrm>
            <a:off x="244771" y="883785"/>
            <a:ext cx="368687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Pressure pulsations near the wall at the reflection time</a:t>
            </a:r>
            <a:endParaRPr lang="ru-RU" dirty="0">
              <a:latin typeface="+mn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6BA4AD8-5E30-41AA-8E4E-83796F7D5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714"/>
            <a:ext cx="3686877" cy="27573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8F87A46-2978-4E92-9413-75BFA3F86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37" y="4386228"/>
            <a:ext cx="6102364" cy="2177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11C8A3-3CF7-48D6-893E-985E58F41D64}"/>
              </a:ext>
            </a:extLst>
          </p:cNvPr>
          <p:cNvSpPr txBox="1"/>
          <p:nvPr/>
        </p:nvSpPr>
        <p:spPr>
          <a:xfrm>
            <a:off x="4131286" y="356573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Pressure pulsations of the reflected wave in the region of the pulsation maximum 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706638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CEAA2016RUS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9203</TotalTime>
  <Words>471</Words>
  <Application>Microsoft Office PowerPoint</Application>
  <PresentationFormat>Экран (4:3)</PresentationFormat>
  <Paragraphs>72</Paragraphs>
  <Slides>10</Slides>
  <Notes>0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Тема CEAA2016RUS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nat.zhdanova@gmail.com</cp:lastModifiedBy>
  <cp:revision>867</cp:revision>
  <dcterms:created xsi:type="dcterms:W3CDTF">2016-08-22T09:04:23Z</dcterms:created>
  <dcterms:modified xsi:type="dcterms:W3CDTF">2021-02-09T08:03:06Z</dcterms:modified>
</cp:coreProperties>
</file>