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938DC-9087-4FD8-839A-34789923E24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4734E-749A-418E-A78A-0E5911B6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9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BCEFB-0068-4CBA-A7F9-674AA7654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2D214-152B-43DF-B945-88ED1C50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563BB-6990-449A-B8EC-915C5172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6729-38A9-40C3-86D1-6E1B91524E86}" type="datetime1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F9B3D-288E-4D13-BE5F-F7F34A66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54F70-547D-4113-B4A4-4EC1E1E5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5E86-1050-4E2C-9DF2-B3700402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90E18C-6223-4257-B20A-BF37D2CE1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58FB4-12D5-42AF-B553-E5635A52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6C4-5864-4923-BD57-ED2BE569D3D4}" type="datetime1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0519F-3F49-41F2-82CC-C79C4F44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DD948-26C0-46B1-9F36-583D21E6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2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7C8A21-B0CD-4C5F-B4DE-4755D555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6D99B1-A6A3-403B-98B4-558246068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C9A53-E2A7-4912-B33A-BEAAD090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E8A-E5C6-441C-9E4E-027FC6A96852}" type="datetime1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F795D-5ADB-423F-93E6-6459CF7A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65505-BAB9-4889-9918-A90084F0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7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ED2E4-6725-4790-9CEC-82D75765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76108-649E-4C01-BBE8-D8C4602D6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683C4-76C6-48CF-B96C-2D42CACB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AD4-1599-4BA1-9E88-179F3054FBFF}" type="datetime1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33D7F8-7911-45F0-8B2C-D4E34DC5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D8196-0B35-4A24-93FD-F25A3FA3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260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EC83F318-7477-4D68-BDDC-01027F1120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0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570F6-350C-4E1A-8FFA-B5D08CDF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C7164-81C0-40F3-BC3D-B9EDB13E2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EA5BB-8AAA-4490-B32B-AC0D0E2F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2A9-604C-42C7-9F02-08C6F0A8FA33}" type="datetime1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63C41-6349-431C-A550-5185B7B9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7BD12-541C-40B1-8121-16D20466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8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84C27-683E-4FAF-939A-8DD99983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2A835-24FB-495B-B1AE-6451224B1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020EA4-C960-4097-9366-E04FA8379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952148-5607-4044-A069-869F9FB8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4B7F-EB33-447F-A99E-10E7CF0F4484}" type="datetime1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6487B-FB64-4B84-A8A7-B22D43C5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A03AD4-30D6-4E3E-AF64-150F07EA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BFE6E-C6D7-4804-B263-FC1C75DA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2AD777-B85E-4085-9E19-A806A3FD8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98E1BF-88F1-4FD9-866A-746731C08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4C9CDB-F306-4579-B7C4-B8FB46F3F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A16C00-9368-407F-8C80-24887F0AA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8EBB61-E74B-49C9-909A-6B6AB94A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B183-4B2E-4744-87C7-7C49FC4D441D}" type="datetime1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4B8EFA-B54C-49E4-9056-47DA4B92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3E8F8-DDAA-484B-85A3-73B5A13A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8965A-03FA-4130-B704-63CE1652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B77C6F-8CC9-436A-8071-455B5C8D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902-7DDC-4618-BE81-5830F08DB55D}" type="datetime1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9BE82-672F-4A2E-9010-CBF89703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63927C-F662-42B9-AA1F-61019BB4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1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8C45F3-2D2A-4670-B2CB-200A0EF0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BF-FF2B-490A-8198-1B1360D79932}" type="datetime1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55FB18-2EB6-4C58-B73E-8DA6A0DD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1519A6-3CB4-4749-A67A-10F224C7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2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08B89-B718-42A3-AC74-8635DDB1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C4FF1-F465-46AA-B9A8-9F46165F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01C95-F3B9-4D02-BA8F-18B67BD04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C91FCE-2D6F-487B-AB51-5AD2D376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3E74-4AAA-4F1D-BE1B-2E5999CC568D}" type="datetime1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E8ED4-C115-404D-92EA-696DC1B3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15B62F-B60D-4B83-BBDF-C1D8D8AD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8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74CC3-974A-4B98-8ADB-8D92FE01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6F5F3B-C693-44E8-A58E-DAFC4FD71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33295B-6F96-4A5A-9523-68DA5AFF5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D4740-2007-41B7-A898-FAB0E646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B501-9277-4743-85D5-6BFB4B722F64}" type="datetime1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98532-B2BD-4CA3-8B8B-99401513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D36C6-EDA4-493A-8A94-E2E4B44F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2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5CF76-8354-4204-8AD3-D8A3D977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C03E47-57FE-4F7B-8DC8-D22F5E630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31442-2657-427C-8262-C3BC45320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3A1A-C887-4EB6-B3FF-B071F9699682}" type="datetime1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7675F-4875-4287-86C2-79E985B52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B978B-59CE-4855-BD31-B55DE1C7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F318-7477-4D68-BDDC-01027F112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C2C28-CF13-44B4-8459-DFD17A11A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924" y="173458"/>
            <a:ext cx="10064151" cy="219018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The RANS simulation of turbulent flow near helicopter fuselage using the body-fitted approach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C74C5C-162C-4730-932E-C9A51F8E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20" y="3429000"/>
            <a:ext cx="7270359" cy="2799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C7A38-5AE8-42E1-8DC7-02811BB41927}"/>
              </a:ext>
            </a:extLst>
          </p:cNvPr>
          <p:cNvSpPr txBox="1"/>
          <p:nvPr/>
        </p:nvSpPr>
        <p:spPr>
          <a:xfrm>
            <a:off x="4496618" y="2419265"/>
            <a:ext cx="3198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Vladimir G. </a:t>
            </a:r>
            <a:r>
              <a:rPr lang="en-US" sz="2800" dirty="0" err="1">
                <a:solidFill>
                  <a:srgbClr val="002060"/>
                </a:solidFill>
              </a:rPr>
              <a:t>Bobkov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u="sng" dirty="0">
                <a:solidFill>
                  <a:srgbClr val="002060"/>
                </a:solidFill>
              </a:rPr>
              <a:t>Vladislav V. </a:t>
            </a:r>
            <a:r>
              <a:rPr lang="en-US" sz="2800" u="sng" dirty="0" err="1">
                <a:solidFill>
                  <a:srgbClr val="002060"/>
                </a:solidFill>
              </a:rPr>
              <a:t>Vershkov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69F6B-E100-4144-ABC5-F4F3CF05D65B}"/>
              </a:ext>
            </a:extLst>
          </p:cNvPr>
          <p:cNvSpPr txBox="1"/>
          <p:nvPr/>
        </p:nvSpPr>
        <p:spPr>
          <a:xfrm>
            <a:off x="0" y="6547905"/>
            <a:ext cx="1219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Progress Meeting, April 20</a:t>
            </a:r>
            <a:r>
              <a:rPr lang="en-US" sz="14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2021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E17EDC-F74F-4F9A-B406-852CD12E401D}"/>
              </a:ext>
            </a:extLst>
          </p:cNvPr>
          <p:cNvSpPr txBox="1"/>
          <p:nvPr/>
        </p:nvSpPr>
        <p:spPr>
          <a:xfrm>
            <a:off x="0" y="6547905"/>
            <a:ext cx="1219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Progress Meeting, April 20</a:t>
            </a:r>
            <a:r>
              <a:rPr lang="en-US" sz="14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2021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69AE3E-B7CE-4851-A205-99F5F234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312" y="1816136"/>
            <a:ext cx="6348269" cy="30731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7E112-3404-481B-8C28-CB762689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18"/>
            <a:ext cx="10515600" cy="9978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formulation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30078-DB28-4554-B249-307A9CD5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46" y="1810454"/>
            <a:ext cx="3621657" cy="30731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ROBIN (</a:t>
            </a:r>
            <a:r>
              <a:rPr lang="en-US" dirty="0" err="1">
                <a:solidFill>
                  <a:srgbClr val="002060"/>
                </a:solidFill>
              </a:rPr>
              <a:t>ROtor</a:t>
            </a:r>
            <a:r>
              <a:rPr lang="en-US" dirty="0">
                <a:solidFill>
                  <a:srgbClr val="002060"/>
                </a:solidFill>
              </a:rPr>
              <a:t> Body </a:t>
            </a:r>
            <a:r>
              <a:rPr lang="en-US" dirty="0" err="1">
                <a:solidFill>
                  <a:srgbClr val="002060"/>
                </a:solidFill>
              </a:rPr>
              <a:t>INteractions</a:t>
            </a:r>
            <a:r>
              <a:rPr lang="en-US" dirty="0">
                <a:solidFill>
                  <a:srgbClr val="002060"/>
                </a:solidFill>
              </a:rPr>
              <a:t>) fuselage</a:t>
            </a:r>
          </a:p>
          <a:p>
            <a:r>
              <a:rPr lang="en-US" dirty="0">
                <a:solidFill>
                  <a:srgbClr val="002060"/>
                </a:solidFill>
              </a:rPr>
              <a:t>Length = 3.15 m</a:t>
            </a:r>
          </a:p>
          <a:p>
            <a:r>
              <a:rPr lang="el-GR" dirty="0">
                <a:solidFill>
                  <a:srgbClr val="002060"/>
                </a:solidFill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= </a:t>
            </a:r>
            <a:r>
              <a:rPr lang="el-GR" dirty="0">
                <a:solidFill>
                  <a:srgbClr val="002060"/>
                </a:solidFill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= 0</a:t>
            </a:r>
          </a:p>
          <a:p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V∞ = 40 m/s</a:t>
            </a:r>
          </a:p>
          <a:p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Re = 4·10</a:t>
            </a:r>
            <a:r>
              <a:rPr lang="en-US" baseline="30000" dirty="0">
                <a:solidFill>
                  <a:srgbClr val="002060"/>
                </a:solidFill>
                <a:cs typeface="Times New Roman" panose="02020603050405020304" pitchFamily="18" charset="0"/>
              </a:rPr>
              <a:t>6</a:t>
            </a:r>
          </a:p>
          <a:p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B3AE801-9684-4D03-9A09-2E076883A09C}"/>
              </a:ext>
            </a:extLst>
          </p:cNvPr>
          <p:cNvCxnSpPr>
            <a:cxnSpLocks/>
          </p:cNvCxnSpPr>
          <p:nvPr/>
        </p:nvCxnSpPr>
        <p:spPr>
          <a:xfrm flipV="1">
            <a:off x="3726611" y="3916393"/>
            <a:ext cx="2130725" cy="518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157774-5E60-4016-A07B-28BDB1EF0B92}"/>
              </a:ext>
            </a:extLst>
          </p:cNvPr>
          <p:cNvSpPr txBox="1"/>
          <p:nvPr/>
        </p:nvSpPr>
        <p:spPr>
          <a:xfrm>
            <a:off x="4330461" y="3269151"/>
            <a:ext cx="72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V</a:t>
            </a:r>
            <a:r>
              <a:rPr lang="en-US" sz="4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ru-RU" baseline="-250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6DDC302-2C4B-4D19-AF83-1DBA5638E6AA}"/>
              </a:ext>
            </a:extLst>
          </p:cNvPr>
          <p:cNvCxnSpPr/>
          <p:nvPr/>
        </p:nvCxnSpPr>
        <p:spPr>
          <a:xfrm>
            <a:off x="4330461" y="3347049"/>
            <a:ext cx="52621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A19D09-4955-442B-9FB2-9F6BFD2C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0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300BFF3-FB4B-4B03-9162-5616671603ED}"/>
              </a:ext>
            </a:extLst>
          </p:cNvPr>
          <p:cNvSpPr txBox="1"/>
          <p:nvPr/>
        </p:nvSpPr>
        <p:spPr>
          <a:xfrm>
            <a:off x="0" y="6547905"/>
            <a:ext cx="1219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Progress Meeting, April 20</a:t>
            </a:r>
            <a:r>
              <a:rPr lang="en-US" sz="14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2021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86C9C-0547-4D55-A6AF-4DE14855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96" y="51489"/>
            <a:ext cx="10515600" cy="117530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Mathematical model &amp; Meshing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C57DAC-7214-4F94-9ACD-84C2EA0658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05268" y="1377051"/>
            <a:ext cx="598673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Domain size: 629.6 X 157.4 X 314.8 m</a:t>
            </a:r>
          </a:p>
          <a:p>
            <a:r>
              <a:rPr lang="en-US" dirty="0">
                <a:solidFill>
                  <a:srgbClr val="002060"/>
                </a:solidFill>
              </a:rPr>
              <a:t>Nodes number 1.6 M per ½ of computation domain</a:t>
            </a:r>
          </a:p>
          <a:p>
            <a:r>
              <a:rPr lang="en-US" dirty="0">
                <a:solidFill>
                  <a:srgbClr val="002060"/>
                </a:solidFill>
              </a:rPr>
              <a:t>Minimal tetrahedron height: 1.73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·10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3C88CF-CDA1-417B-999E-FBA9A700A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641" y="3223129"/>
            <a:ext cx="3311645" cy="3332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CA7C97-B0B1-4E44-A537-E7591E17A319}"/>
              </a:ext>
            </a:extLst>
          </p:cNvPr>
          <p:cNvSpPr txBox="1"/>
          <p:nvPr/>
        </p:nvSpPr>
        <p:spPr>
          <a:xfrm>
            <a:off x="483080" y="963504"/>
            <a:ext cx="512819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RANS with SA turbulent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Implicit scheme (2</a:t>
            </a:r>
            <a:r>
              <a:rPr lang="en-US" sz="2800" baseline="30000" dirty="0">
                <a:solidFill>
                  <a:srgbClr val="002060"/>
                </a:solidFill>
              </a:rPr>
              <a:t>nd</a:t>
            </a:r>
            <a:r>
              <a:rPr lang="en-US" sz="2800" dirty="0">
                <a:solidFill>
                  <a:srgbClr val="002060"/>
                </a:solidFill>
              </a:rPr>
              <a:t> time order)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WENO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Boundary conditions: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Input/ Output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No-slip wall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Physical computation time: 4 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6D9800-CB63-4468-B36E-CB310F5E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96" y="4500019"/>
            <a:ext cx="4028177" cy="203889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ECB9FB-8857-4DE5-8BA4-D6EDCB92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21431C-5AD9-41DE-A332-E0770F67D60B}"/>
              </a:ext>
            </a:extLst>
          </p:cNvPr>
          <p:cNvSpPr txBox="1"/>
          <p:nvPr/>
        </p:nvSpPr>
        <p:spPr>
          <a:xfrm>
            <a:off x="0" y="6547905"/>
            <a:ext cx="1219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Progress Meeting, April 20</a:t>
            </a:r>
            <a:r>
              <a:rPr lang="en-US" sz="14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2021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52428-5916-4894-83B2-25AAE760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357"/>
            <a:ext cx="10515600" cy="8253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Results. Convergence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1E93CA-C5ED-4564-B6BD-94820DA8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5" y="1153244"/>
            <a:ext cx="6101616" cy="4862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EFCBDA-1716-4792-8F49-0248355F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85" y="1069677"/>
            <a:ext cx="6101615" cy="486206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7E6D2B-D4E4-4568-A1CA-3091BBA3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3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0ACA96-8629-42EE-A3BA-3792788FBE22}"/>
              </a:ext>
            </a:extLst>
          </p:cNvPr>
          <p:cNvSpPr txBox="1"/>
          <p:nvPr/>
        </p:nvSpPr>
        <p:spPr>
          <a:xfrm>
            <a:off x="0" y="6547905"/>
            <a:ext cx="1219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Progress Meeting, April 20</a:t>
            </a:r>
            <a:r>
              <a:rPr lang="en-US" sz="14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2021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2A980-261D-439F-894C-FDE703AC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9374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Results. Comparing with experiment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0B963-64D5-4617-9EE9-AAA63ED836DC}"/>
              </a:ext>
            </a:extLst>
          </p:cNvPr>
          <p:cNvSpPr txBox="1"/>
          <p:nvPr/>
        </p:nvSpPr>
        <p:spPr>
          <a:xfrm>
            <a:off x="329960" y="5629115"/>
            <a:ext cx="11177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ru-RU" dirty="0"/>
              <a:t>EXPERIMENTAL AND THEORETICAL STUDIES OF HELICOPTER</a:t>
            </a:r>
            <a:r>
              <a:rPr lang="en-US" dirty="0"/>
              <a:t> </a:t>
            </a:r>
            <a:r>
              <a:rPr lang="ru-RU" dirty="0"/>
              <a:t>ROTOR-FUSELAGE INTERACTION </a:t>
            </a:r>
          </a:p>
          <a:p>
            <a:r>
              <a:rPr lang="ru-RU" dirty="0"/>
              <a:t>N. </a:t>
            </a:r>
            <a:r>
              <a:rPr lang="ru-RU" dirty="0" err="1"/>
              <a:t>Bettschart</a:t>
            </a:r>
            <a:r>
              <a:rPr lang="ru-RU" dirty="0"/>
              <a:t>, A. </a:t>
            </a:r>
            <a:r>
              <a:rPr lang="ru-RU" dirty="0" err="1"/>
              <a:t>Desopper</a:t>
            </a:r>
            <a:r>
              <a:rPr lang="ru-RU" dirty="0"/>
              <a:t>, R. </a:t>
            </a:r>
            <a:r>
              <a:rPr lang="ru-RU" dirty="0" err="1"/>
              <a:t>Hanotel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R. </a:t>
            </a:r>
            <a:r>
              <a:rPr lang="ru-RU" dirty="0" err="1"/>
              <a:t>Larguier</a:t>
            </a:r>
            <a:endParaRPr lang="en-US" dirty="0"/>
          </a:p>
          <a:p>
            <a:r>
              <a:rPr lang="en-US" dirty="0"/>
              <a:t>ICAS-92-4.8.1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3E536-332E-4C86-92BA-35AF8941B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3" y="1013604"/>
            <a:ext cx="7291229" cy="4620050"/>
          </a:xfrm>
          <a:prstGeom prst="rect">
            <a:avLst/>
          </a:prstGeom>
        </p:spPr>
      </p:pic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D07F8EC7-C6E0-4DFA-A0EE-902EDD421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52910"/>
              </p:ext>
            </p:extLst>
          </p:nvPr>
        </p:nvGraphicFramePr>
        <p:xfrm>
          <a:off x="8065698" y="2260119"/>
          <a:ext cx="3704246" cy="294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53">
                  <a:extLst>
                    <a:ext uri="{9D8B030D-6E8A-4147-A177-3AD203B41FA5}">
                      <a16:colId xmlns:a16="http://schemas.microsoft.com/office/drawing/2014/main" val="4132820354"/>
                    </a:ext>
                  </a:extLst>
                </a:gridCol>
                <a:gridCol w="1023667">
                  <a:extLst>
                    <a:ext uri="{9D8B030D-6E8A-4147-A177-3AD203B41FA5}">
                      <a16:colId xmlns:a16="http://schemas.microsoft.com/office/drawing/2014/main" val="3165604282"/>
                    </a:ext>
                  </a:extLst>
                </a:gridCol>
                <a:gridCol w="1227826">
                  <a:extLst>
                    <a:ext uri="{9D8B030D-6E8A-4147-A177-3AD203B41FA5}">
                      <a16:colId xmlns:a16="http://schemas.microsoft.com/office/drawing/2014/main" val="2124612235"/>
                    </a:ext>
                  </a:extLst>
                </a:gridCol>
              </a:tblGrid>
              <a:tr h="472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X[N]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Z[N]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19102"/>
                  </a:ext>
                </a:extLst>
              </a:tr>
              <a:tr h="472296">
                <a:tc>
                  <a:txBody>
                    <a:bodyPr/>
                    <a:lstStyle/>
                    <a:p>
                      <a:r>
                        <a:rPr lang="en-US" dirty="0"/>
                        <a:t>Current </a:t>
                      </a:r>
                    </a:p>
                    <a:p>
                      <a:r>
                        <a:rPr lang="en-US" dirty="0"/>
                        <a:t>Computation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217.8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458857"/>
                  </a:ext>
                </a:extLst>
              </a:tr>
              <a:tr h="472296">
                <a:tc>
                  <a:txBody>
                    <a:bodyPr/>
                    <a:lstStyle/>
                    <a:p>
                      <a:r>
                        <a:rPr lang="en-US" dirty="0"/>
                        <a:t>Current </a:t>
                      </a:r>
                    </a:p>
                    <a:p>
                      <a:r>
                        <a:rPr lang="en-US" dirty="0"/>
                        <a:t>Computation</a:t>
                      </a:r>
                    </a:p>
                    <a:p>
                      <a:r>
                        <a:rPr lang="en-US" dirty="0"/>
                        <a:t>Fixed EBR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12.36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218.9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249459"/>
                  </a:ext>
                </a:extLst>
              </a:tr>
              <a:tr h="472296">
                <a:tc>
                  <a:txBody>
                    <a:bodyPr/>
                    <a:lstStyle/>
                    <a:p>
                      <a:r>
                        <a:rPr lang="en-US" dirty="0"/>
                        <a:t>Current </a:t>
                      </a:r>
                    </a:p>
                    <a:p>
                      <a:r>
                        <a:rPr lang="en-US" dirty="0"/>
                        <a:t>Computation</a:t>
                      </a:r>
                    </a:p>
                    <a:p>
                      <a:r>
                        <a:rPr lang="en-US" dirty="0"/>
                        <a:t>SST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12.61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219.1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522401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EA0867-614B-4820-8191-C2DB17E7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D1EEED-769E-4599-AB53-FCD9FA63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114129"/>
            <a:ext cx="3948416" cy="3519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38EFF1-519B-4FEB-8A17-E16BF0D7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53" y="3092566"/>
            <a:ext cx="3988155" cy="3541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0D90B-70AD-4227-9FBA-C730A46A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844" y="3092567"/>
            <a:ext cx="3988155" cy="3546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7594B4-380F-4157-B8EE-3E087C6B082D}"/>
              </a:ext>
            </a:extLst>
          </p:cNvPr>
          <p:cNvSpPr txBox="1"/>
          <p:nvPr/>
        </p:nvSpPr>
        <p:spPr>
          <a:xfrm>
            <a:off x="0" y="6547905"/>
            <a:ext cx="1219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Progress Meeting, April 20</a:t>
            </a:r>
            <a:r>
              <a:rPr lang="en-US" sz="14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2021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469C13-38E9-4D91-A403-EEE742DAF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52" y="603063"/>
            <a:ext cx="4561936" cy="25110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2F5E-A523-4796-B377-2A220B07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70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Results. Fields visualization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48FCD-4693-4E60-990B-C4E82547B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314" y="862739"/>
            <a:ext cx="3867211" cy="199171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537137-B038-41EA-8825-26404F24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3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C8E6A-5CA5-49E1-8AD7-DC02330E990A}"/>
              </a:ext>
            </a:extLst>
          </p:cNvPr>
          <p:cNvSpPr txBox="1"/>
          <p:nvPr/>
        </p:nvSpPr>
        <p:spPr>
          <a:xfrm>
            <a:off x="0" y="6547905"/>
            <a:ext cx="1219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Progress Meeting, April 20</a:t>
            </a:r>
            <a:r>
              <a:rPr lang="en-US" sz="14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2021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D2F0F-4C36-4F8B-BA87-E5A50E0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57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you for the attention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8E157D-BA59-4663-88D9-2550174B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318-7477-4D68-BDDC-01027F1120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29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235</Words>
  <Application>Microsoft Office PowerPoint</Application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The RANS simulation of turbulent flow near helicopter fuselage using the body-fitted approach</vt:lpstr>
      <vt:lpstr>Problem formulation</vt:lpstr>
      <vt:lpstr>Mathematical model &amp; Meshing</vt:lpstr>
      <vt:lpstr>Results. Convergence</vt:lpstr>
      <vt:lpstr>Results. Comparing with experiment</vt:lpstr>
      <vt:lpstr>Results. Fields visualization</vt:lpstr>
      <vt:lpstr>Thanks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research of ROBIN model aerodynamic characteristics</dc:title>
  <dc:creator>Владислав Вершков</dc:creator>
  <cp:lastModifiedBy>Владислав Вершков</cp:lastModifiedBy>
  <cp:revision>17</cp:revision>
  <dcterms:created xsi:type="dcterms:W3CDTF">2021-04-17T17:42:51Z</dcterms:created>
  <dcterms:modified xsi:type="dcterms:W3CDTF">2021-04-20T11:37:55Z</dcterms:modified>
</cp:coreProperties>
</file>